
<file path=[Content_Types].xml><?xml version="1.0" encoding="utf-8"?>
<Types xmlns="http://schemas.openxmlformats.org/package/2006/content-types">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479" r:id="rId2"/>
    <p:sldId id="434" r:id="rId3"/>
    <p:sldId id="436" r:id="rId4"/>
    <p:sldId id="437" r:id="rId5"/>
    <p:sldId id="439" r:id="rId6"/>
    <p:sldId id="465" r:id="rId7"/>
    <p:sldId id="444" r:id="rId8"/>
    <p:sldId id="445" r:id="rId9"/>
    <p:sldId id="463" r:id="rId10"/>
    <p:sldId id="419" r:id="rId11"/>
    <p:sldId id="449" r:id="rId12"/>
    <p:sldId id="451" r:id="rId13"/>
    <p:sldId id="468" r:id="rId14"/>
    <p:sldId id="469" r:id="rId15"/>
    <p:sldId id="422" r:id="rId16"/>
  </p:sldIdLst>
  <p:sldSz cx="9144000" cy="6858000" type="screen4x3"/>
  <p:notesSz cx="6799263" cy="99298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ilisateur" initials="U" lastIdx="0" clrIdx="0">
    <p:extLst>
      <p:ext uri="{19B8F6BF-5375-455C-9EA6-DF929625EA0E}">
        <p15:presenceInfo xmlns:p15="http://schemas.microsoft.com/office/powerpoint/2012/main" userId="Utilisateu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14485"/>
    <a:srgbClr val="7FC4B6"/>
    <a:srgbClr val="D30E09"/>
    <a:srgbClr val="FCD5B5"/>
    <a:srgbClr val="FAE5C1"/>
    <a:srgbClr val="002060"/>
    <a:srgbClr val="1C5A23"/>
    <a:srgbClr val="FDF0D8"/>
    <a:srgbClr val="00FF00"/>
    <a:srgbClr val="99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Style léger 3 - Accentuation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03" autoAdjust="0"/>
    <p:restoredTop sz="80842" autoAdjust="0"/>
  </p:normalViewPr>
  <p:slideViewPr>
    <p:cSldViewPr>
      <p:cViewPr varScale="1">
        <p:scale>
          <a:sx n="74" d="100"/>
          <a:sy n="74" d="100"/>
        </p:scale>
        <p:origin x="1830"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1342" y="0"/>
            <a:ext cx="2946347" cy="496491"/>
          </a:xfrm>
          <a:prstGeom prst="rect">
            <a:avLst/>
          </a:prstGeom>
        </p:spPr>
        <p:txBody>
          <a:bodyPr vert="horz" lIns="91440" tIns="45720" rIns="91440" bIns="45720" rtlCol="0"/>
          <a:lstStyle>
            <a:lvl1pPr algn="r">
              <a:defRPr sz="1200"/>
            </a:lvl1pPr>
          </a:lstStyle>
          <a:p>
            <a:fld id="{E7D4F1A7-2A52-4285-B6A6-773C9C399EBF}" type="datetimeFigureOut">
              <a:rPr lang="fr-FR" smtClean="0"/>
              <a:t>01/02/2017</a:t>
            </a:fld>
            <a:endParaRPr lang="fr-FR"/>
          </a:p>
        </p:txBody>
      </p:sp>
      <p:sp>
        <p:nvSpPr>
          <p:cNvPr id="4" name="Espace réservé du pied de page 3"/>
          <p:cNvSpPr>
            <a:spLocks noGrp="1"/>
          </p:cNvSpPr>
          <p:nvPr>
            <p:ph type="ftr" sz="quarter" idx="2"/>
          </p:nvPr>
        </p:nvSpPr>
        <p:spPr>
          <a:xfrm>
            <a:off x="0" y="9431599"/>
            <a:ext cx="2946347" cy="496491"/>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1342" y="9431599"/>
            <a:ext cx="2946347" cy="496491"/>
          </a:xfrm>
          <a:prstGeom prst="rect">
            <a:avLst/>
          </a:prstGeom>
        </p:spPr>
        <p:txBody>
          <a:bodyPr vert="horz" lIns="91440" tIns="45720" rIns="91440" bIns="45720" rtlCol="0" anchor="b"/>
          <a:lstStyle>
            <a:lvl1pPr algn="r">
              <a:defRPr sz="1200"/>
            </a:lvl1pPr>
          </a:lstStyle>
          <a:p>
            <a:fld id="{A615F059-4410-4B56-AF0D-7AB394ED2CAC}" type="slidenum">
              <a:rPr lang="fr-FR" smtClean="0"/>
              <a:t>‹N°›</a:t>
            </a:fld>
            <a:endParaRPr lang="fr-FR"/>
          </a:p>
        </p:txBody>
      </p:sp>
    </p:spTree>
    <p:extLst>
      <p:ext uri="{BB962C8B-B14F-4D97-AF65-F5344CB8AC3E}">
        <p14:creationId xmlns:p14="http://schemas.microsoft.com/office/powerpoint/2010/main" val="31963838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1275" y="0"/>
            <a:ext cx="2946400" cy="498475"/>
          </a:xfrm>
          <a:prstGeom prst="rect">
            <a:avLst/>
          </a:prstGeom>
        </p:spPr>
        <p:txBody>
          <a:bodyPr vert="horz" lIns="91440" tIns="45720" rIns="91440" bIns="45720" rtlCol="0"/>
          <a:lstStyle>
            <a:lvl1pPr algn="r">
              <a:defRPr sz="1200"/>
            </a:lvl1pPr>
          </a:lstStyle>
          <a:p>
            <a:fld id="{74362605-7392-44EC-A1FE-D9AD54FBCF3D}" type="datetimeFigureOut">
              <a:rPr lang="fr-FR" smtClean="0"/>
              <a:t>01/02/2017</a:t>
            </a:fld>
            <a:endParaRPr lang="fr-FR"/>
          </a:p>
        </p:txBody>
      </p:sp>
      <p:sp>
        <p:nvSpPr>
          <p:cNvPr id="4" name="Espace réservé de l'image des diapositives 3"/>
          <p:cNvSpPr>
            <a:spLocks noGrp="1" noRot="1" noChangeAspect="1"/>
          </p:cNvSpPr>
          <p:nvPr>
            <p:ph type="sldImg" idx="2"/>
          </p:nvPr>
        </p:nvSpPr>
        <p:spPr>
          <a:xfrm>
            <a:off x="1165225" y="1241425"/>
            <a:ext cx="4468813" cy="335121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79450" y="4778375"/>
            <a:ext cx="5440363" cy="3910013"/>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31338"/>
            <a:ext cx="2946400" cy="498475"/>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1275" y="9431338"/>
            <a:ext cx="2946400" cy="498475"/>
          </a:xfrm>
          <a:prstGeom prst="rect">
            <a:avLst/>
          </a:prstGeom>
        </p:spPr>
        <p:txBody>
          <a:bodyPr vert="horz" lIns="91440" tIns="45720" rIns="91440" bIns="45720" rtlCol="0" anchor="b"/>
          <a:lstStyle>
            <a:lvl1pPr algn="r">
              <a:defRPr sz="1200"/>
            </a:lvl1pPr>
          </a:lstStyle>
          <a:p>
            <a:fld id="{6671BF13-FDC3-4F67-8EC3-D44766764911}" type="slidenum">
              <a:rPr lang="fr-FR" smtClean="0"/>
              <a:t>‹N°›</a:t>
            </a:fld>
            <a:endParaRPr lang="fr-FR"/>
          </a:p>
        </p:txBody>
      </p:sp>
    </p:spTree>
    <p:extLst>
      <p:ext uri="{BB962C8B-B14F-4D97-AF65-F5344CB8AC3E}">
        <p14:creationId xmlns:p14="http://schemas.microsoft.com/office/powerpoint/2010/main" val="3752736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a:t>
            </a:fld>
            <a:endParaRPr lang="fr-FR"/>
          </a:p>
        </p:txBody>
      </p:sp>
    </p:spTree>
    <p:extLst>
      <p:ext uri="{BB962C8B-B14F-4D97-AF65-F5344CB8AC3E}">
        <p14:creationId xmlns:p14="http://schemas.microsoft.com/office/powerpoint/2010/main" val="29421837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13</a:t>
            </a:fld>
            <a:endParaRPr lang="fr-FR"/>
          </a:p>
        </p:txBody>
      </p:sp>
    </p:spTree>
    <p:extLst>
      <p:ext uri="{BB962C8B-B14F-4D97-AF65-F5344CB8AC3E}">
        <p14:creationId xmlns:p14="http://schemas.microsoft.com/office/powerpoint/2010/main" val="4256306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cs typeface="Arial" panose="020B0604020202020204" pitchFamily="34" charset="0"/>
              </a:defRPr>
            </a:lvl1pPr>
            <a:lvl2pPr marL="742950" indent="-285750">
              <a:spcBef>
                <a:spcPct val="30000"/>
              </a:spcBef>
              <a:defRPr sz="1200">
                <a:solidFill>
                  <a:schemeClr val="tx1"/>
                </a:solidFill>
                <a:latin typeface="Arial" panose="020B0604020202020204" pitchFamily="34" charset="0"/>
                <a:cs typeface="Arial" panose="020B0604020202020204" pitchFamily="34" charset="0"/>
              </a:defRPr>
            </a:lvl2pPr>
            <a:lvl3pPr marL="1143000" indent="-228600">
              <a:spcBef>
                <a:spcPct val="30000"/>
              </a:spcBef>
              <a:defRPr sz="1200">
                <a:solidFill>
                  <a:schemeClr val="tx1"/>
                </a:solidFill>
                <a:latin typeface="Arial" panose="020B0604020202020204" pitchFamily="34" charset="0"/>
                <a:cs typeface="Arial" panose="020B0604020202020204" pitchFamily="34" charset="0"/>
              </a:defRPr>
            </a:lvl3pPr>
            <a:lvl4pPr marL="1600200" indent="-228600">
              <a:spcBef>
                <a:spcPct val="30000"/>
              </a:spcBef>
              <a:defRPr sz="1200">
                <a:solidFill>
                  <a:schemeClr val="tx1"/>
                </a:solidFill>
                <a:latin typeface="Arial" panose="020B0604020202020204" pitchFamily="34" charset="0"/>
                <a:cs typeface="Arial" panose="020B0604020202020204" pitchFamily="34" charset="0"/>
              </a:defRPr>
            </a:lvl4pPr>
            <a:lvl5pPr marL="2057400" indent="-228600">
              <a:spcBef>
                <a:spcPct val="30000"/>
              </a:spcBef>
              <a:defRPr sz="12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cs typeface="Arial" panose="020B0604020202020204" pitchFamily="34" charset="0"/>
              </a:defRPr>
            </a:lvl9pPr>
          </a:lstStyle>
          <a:p>
            <a:pPr>
              <a:spcBef>
                <a:spcPct val="0"/>
              </a:spcBef>
            </a:pPr>
            <a:fld id="{69FE5F3E-C615-4462-BF09-B5381BF7B0BE}" type="slidenum">
              <a:rPr lang="fr-FR" altLang="fr-FR" sz="1100" smtClean="0"/>
              <a:pPr>
                <a:spcBef>
                  <a:spcPct val="0"/>
                </a:spcBef>
              </a:pPr>
              <a:t>15</a:t>
            </a:fld>
            <a:endParaRPr lang="fr-FR" altLang="fr-FR" sz="1100" smtClean="0"/>
          </a:p>
        </p:txBody>
      </p:sp>
      <p:sp>
        <p:nvSpPr>
          <p:cNvPr id="26627" name="Rectangle 2"/>
          <p:cNvSpPr>
            <a:spLocks noGrp="1" noRot="1" noChangeAspec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032501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2</a:t>
            </a:fld>
            <a:endParaRPr lang="fr-FR"/>
          </a:p>
        </p:txBody>
      </p:sp>
    </p:spTree>
    <p:extLst>
      <p:ext uri="{BB962C8B-B14F-4D97-AF65-F5344CB8AC3E}">
        <p14:creationId xmlns:p14="http://schemas.microsoft.com/office/powerpoint/2010/main" val="2224574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3</a:t>
            </a:fld>
            <a:endParaRPr lang="fr-FR"/>
          </a:p>
        </p:txBody>
      </p:sp>
    </p:spTree>
    <p:extLst>
      <p:ext uri="{BB962C8B-B14F-4D97-AF65-F5344CB8AC3E}">
        <p14:creationId xmlns:p14="http://schemas.microsoft.com/office/powerpoint/2010/main" val="24707140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4</a:t>
            </a:fld>
            <a:endParaRPr lang="fr-FR"/>
          </a:p>
        </p:txBody>
      </p:sp>
    </p:spTree>
    <p:extLst>
      <p:ext uri="{BB962C8B-B14F-4D97-AF65-F5344CB8AC3E}">
        <p14:creationId xmlns:p14="http://schemas.microsoft.com/office/powerpoint/2010/main" val="24724563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5</a:t>
            </a:fld>
            <a:endParaRPr lang="fr-FR"/>
          </a:p>
        </p:txBody>
      </p:sp>
    </p:spTree>
    <p:extLst>
      <p:ext uri="{BB962C8B-B14F-4D97-AF65-F5344CB8AC3E}">
        <p14:creationId xmlns:p14="http://schemas.microsoft.com/office/powerpoint/2010/main" val="39832089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8</a:t>
            </a:fld>
            <a:endParaRPr lang="fr-FR"/>
          </a:p>
        </p:txBody>
      </p:sp>
    </p:spTree>
    <p:extLst>
      <p:ext uri="{BB962C8B-B14F-4D97-AF65-F5344CB8AC3E}">
        <p14:creationId xmlns:p14="http://schemas.microsoft.com/office/powerpoint/2010/main" val="7471753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736145F-3679-490D-85FB-85A5758E74F3}" type="slidenum">
              <a:rPr lang="fr-FR" altLang="fr-FR"/>
              <a:pPr eaLnBrk="1" hangingPunct="1"/>
              <a:t>9</a:t>
            </a:fld>
            <a:endParaRPr lang="fr-FR" altLang="fr-F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fr-FR" altLang="fr-FR"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291115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10</a:t>
            </a:fld>
            <a:endParaRPr lang="fr-FR"/>
          </a:p>
        </p:txBody>
      </p:sp>
    </p:spTree>
    <p:extLst>
      <p:ext uri="{BB962C8B-B14F-4D97-AF65-F5344CB8AC3E}">
        <p14:creationId xmlns:p14="http://schemas.microsoft.com/office/powerpoint/2010/main" val="3307748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6671BF13-FDC3-4F67-8EC3-D44766764911}" type="slidenum">
              <a:rPr lang="fr-FR" smtClean="0"/>
              <a:t>11</a:t>
            </a:fld>
            <a:endParaRPr lang="fr-FR"/>
          </a:p>
        </p:txBody>
      </p:sp>
    </p:spTree>
    <p:extLst>
      <p:ext uri="{BB962C8B-B14F-4D97-AF65-F5344CB8AC3E}">
        <p14:creationId xmlns:p14="http://schemas.microsoft.com/office/powerpoint/2010/main" val="1396895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F91F5035-F555-4C4F-A23A-3B22CCF2A794}" type="datetimeFigureOut">
              <a:rPr lang="fr-FR" smtClean="0"/>
              <a:t>01/02/2017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39093555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1F5035-F555-4C4F-A23A-3B22CCF2A794}" type="datetimeFigureOut">
              <a:rPr lang="fr-FR" smtClean="0"/>
              <a:t>01/02/2017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180735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91F5035-F555-4C4F-A23A-3B22CCF2A794}" type="datetimeFigureOut">
              <a:rPr lang="fr-FR" smtClean="0"/>
              <a:t>01/02/2017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841146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lgn="l">
              <a:defRPr sz="3600"/>
            </a:lvl1pPr>
          </a:lstStyle>
          <a:p>
            <a:r>
              <a:rPr lang="fr-FR" dirty="0" smtClean="0"/>
              <a:t>Modifiez le style du titre</a:t>
            </a:r>
            <a:endParaRPr lang="fr-FR" dirty="0"/>
          </a:p>
        </p:txBody>
      </p:sp>
      <p:sp>
        <p:nvSpPr>
          <p:cNvPr id="3" name="Espace réservé du contenu 2"/>
          <p:cNvSpPr>
            <a:spLocks noGrp="1"/>
          </p:cNvSpPr>
          <p:nvPr>
            <p:ph idx="1"/>
          </p:nvPr>
        </p:nvSpPr>
        <p:spPr/>
        <p:txBody>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10"/>
          </p:nvPr>
        </p:nvSpPr>
        <p:spPr/>
        <p:txBody>
          <a:bodyPr/>
          <a:lstStyle/>
          <a:p>
            <a:fld id="{F91F5035-F555-4C4F-A23A-3B22CCF2A794}" type="datetimeFigureOut">
              <a:rPr lang="fr-FR" smtClean="0"/>
              <a:t>01/02/2017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6444208" y="5589240"/>
            <a:ext cx="2133600" cy="365125"/>
          </a:xfrm>
        </p:spPr>
        <p:txBody>
          <a:bodyPr/>
          <a:lstStyle/>
          <a:p>
            <a:fld id="{8B6D83F9-57C4-4DD5-8833-C1B998AF89D9}" type="slidenum">
              <a:rPr lang="fr-FR" smtClean="0"/>
              <a:t>‹N°›</a:t>
            </a:fld>
            <a:endParaRPr lang="fr-FR" dirty="0"/>
          </a:p>
        </p:txBody>
      </p:sp>
    </p:spTree>
    <p:extLst>
      <p:ext uri="{BB962C8B-B14F-4D97-AF65-F5344CB8AC3E}">
        <p14:creationId xmlns:p14="http://schemas.microsoft.com/office/powerpoint/2010/main" val="200794042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F91F5035-F555-4C4F-A23A-3B22CCF2A794}" type="datetimeFigureOut">
              <a:rPr lang="fr-FR" smtClean="0"/>
              <a:t>01/02/2017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339105661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91F5035-F555-4C4F-A23A-3B22CCF2A794}" type="datetimeFigureOut">
              <a:rPr lang="fr-FR" smtClean="0"/>
              <a:t>01/02/2017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11096500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91F5035-F555-4C4F-A23A-3B22CCF2A794}" type="datetimeFigureOut">
              <a:rPr lang="fr-FR" smtClean="0"/>
              <a:t>01/02/2017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3020988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91F5035-F555-4C4F-A23A-3B22CCF2A794}" type="datetimeFigureOut">
              <a:rPr lang="fr-FR" smtClean="0"/>
              <a:t>01/02/2017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33869294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91F5035-F555-4C4F-A23A-3B22CCF2A794}" type="datetimeFigureOut">
              <a:rPr lang="fr-FR" smtClean="0"/>
              <a:t>01/02/2017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402321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1F5035-F555-4C4F-A23A-3B22CCF2A794}" type="datetimeFigureOut">
              <a:rPr lang="fr-FR" smtClean="0"/>
              <a:t>01/02/2017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02257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F91F5035-F555-4C4F-A23A-3B22CCF2A794}" type="datetimeFigureOut">
              <a:rPr lang="fr-FR" smtClean="0"/>
              <a:t>01/02/2017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B6D83F9-57C4-4DD5-8833-C1B998AF89D9}" type="slidenum">
              <a:rPr lang="fr-FR" smtClean="0"/>
              <a:t>‹N°›</a:t>
            </a:fld>
            <a:endParaRPr lang="fr-FR"/>
          </a:p>
        </p:txBody>
      </p:sp>
    </p:spTree>
    <p:extLst>
      <p:ext uri="{BB962C8B-B14F-4D97-AF65-F5344CB8AC3E}">
        <p14:creationId xmlns:p14="http://schemas.microsoft.com/office/powerpoint/2010/main" val="2029714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dirty="0" smtClean="0"/>
              <a:t>Modifiez le style du titre</a:t>
            </a:r>
            <a:endParaRPr lang="fr-FR" dirty="0"/>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dirty="0" smtClean="0"/>
              <a:t>Modifiez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1F5035-F555-4C4F-A23A-3B22CCF2A794}" type="datetimeFigureOut">
              <a:rPr lang="fr-FR" smtClean="0"/>
              <a:t>01/02/2017</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572000" y="5013176"/>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fr-FR" dirty="0" smtClean="0"/>
              <a:t>1</a:t>
            </a:r>
            <a:endParaRPr lang="fr-FR" dirty="0"/>
          </a:p>
        </p:txBody>
      </p:sp>
    </p:spTree>
    <p:extLst>
      <p:ext uri="{BB962C8B-B14F-4D97-AF65-F5344CB8AC3E}">
        <p14:creationId xmlns:p14="http://schemas.microsoft.com/office/powerpoint/2010/main" val="6516008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3600" b="1"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5" Type="http://schemas.openxmlformats.org/officeDocument/2006/relationships/image" Target="../media/image8.emf"/><Relationship Id="rId4" Type="http://schemas.openxmlformats.org/officeDocument/2006/relationships/oleObject" Target="file:///C:\Users\Utilisateur\Documents\Statistiques%20ZILEA\Presentation%20STATS%202017\2017.Conf&#233;rence%20PRESSE\Presentation%20PRESSE%20FEV%202017\Pr&#233;sentation%20PRESSE%20Hotellerie%20ZILEA%20Ann&#233;e%202016\Dossier%20presentation%20annuel%202016.xlsx!Evolution!L1C1:L4C12" TargetMode="Externa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7" Type="http://schemas.openxmlformats.org/officeDocument/2006/relationships/image" Target="../media/image10.emf"/><Relationship Id="rId2" Type="http://schemas.openxmlformats.org/officeDocument/2006/relationships/slideLayout" Target="../slideLayouts/slideLayout2.xml"/><Relationship Id="rId1" Type="http://schemas.openxmlformats.org/officeDocument/2006/relationships/vmlDrawing" Target="../drawings/vmlDrawing7.vml"/><Relationship Id="rId6" Type="http://schemas.openxmlformats.org/officeDocument/2006/relationships/oleObject" Target="file:///C:\Users\Utilisateur\Documents\Statistiques%20ZILEA\Presentation%20STATS%202016\Pr&#233;sentation%20AG%2024%20JANV%202017\Documents%20presentation%20ANNEE%202016\Dossier%20presentation%20annuel%202016.xlsx!Evolution%20par%20trimestre!L19C8:L26C14" TargetMode="External"/><Relationship Id="rId5" Type="http://schemas.openxmlformats.org/officeDocument/2006/relationships/image" Target="../media/image9.emf"/><Relationship Id="rId4" Type="http://schemas.openxmlformats.org/officeDocument/2006/relationships/oleObject" Target="file:///C:\Users\Utilisateur\Documents\Statistiques%20ZILEA\Presentation%20STATS%202016\Pr&#233;sentation%20AG%2024%20JANV%202017\Documents%20presentation%20ANNEE%202016\Dossier%20presentation%20annuel%202016.xlsx!Evolution%20par%20trimestre!L1C1:L17C6" TargetMode="External"/></Relationships>
</file>

<file path=ppt/slides/_rels/slide12.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6\Pr&#233;sentation%20AG%2024%20JANV%202017\Documents%20presentation%20ANNEE%202016\Dossier%20presentation%20annuel%202016.xlsx!C.A%20Global!%5bDossier%20presentation%20annuel%202016.xlsx%5dC.A%20Global%20Graphique%201" TargetMode="Externa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file:///C:\Users\Utilisateur\Documents\Statistiques%20ZILEA\Presentation%20STATS%202017\2017.Conf&#233;rence%20PRESSE\Presentation%20PRESSE%20FEV%202017\Pr&#233;sentation%20PRESSE%20Hotellerie%20ZILEA%20Ann&#233;e%202016\Dossier%20presentation%20annuel%202016.xlsx!Arriv&#233;es%20Aeroport!L1C1:L20C13"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4.emf"/><Relationship Id="rId4" Type="http://schemas.openxmlformats.org/officeDocument/2006/relationships/oleObject" Target="file:///C:\Users\Utilisateur\Documents\Statistiques%20ZILEA\Presentation%20STATS%202016\Pr&#233;sentation%20AG%2024%20JANV%202017\Documents%20presentation%20ANNEE%202016\Dossier%20presentation%20annuel%202016.xlsx!Statistiques%20Nationalit&#233;s!L4C1:L36C9" TargetMode="External"/></Relationships>
</file>

<file path=ppt/slides/_rels/slide6.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6\Pr&#233;sentation%20AG%2024%20JANV%202017\Documents%20presentation%20ANNEE%202016\Dossier%20presentation%20annuel%202016.xlsx!Evolution%20march&#233;s!%5bDossier%20presentation%20annuel%202016.xlsx%5dEvolution%20march&#233;s%20Graphique%201" TargetMode="Externa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7.xml.rels><?xml version="1.0" encoding="UTF-8" standalone="yes"?>
<Relationships xmlns="http://schemas.openxmlformats.org/package/2006/relationships"><Relationship Id="rId3" Type="http://schemas.openxmlformats.org/officeDocument/2006/relationships/oleObject" Target="file:///C:\Users\Utilisateur\Documents\Statistiques%20ZILEA\Presentation%20STATS%202017\2017.Conf&#233;rence%20PRESSE\Presentation%20PRESSE%20FEV%202017\Pr&#233;sentation%20PRESSE%20Hotellerie%20ZILEA%20Ann&#233;e%202016\Dossier%20presentation%20annuel%202016.xlsx!Chiffres%20a%20retenir!L4C1:L30C9" TargetMode="Externa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emf"/></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vmlDrawing" Target="../drawings/vmlDrawing5.vml"/><Relationship Id="rId5" Type="http://schemas.openxmlformats.org/officeDocument/2006/relationships/image" Target="../media/image7.emf"/><Relationship Id="rId4" Type="http://schemas.openxmlformats.org/officeDocument/2006/relationships/oleObject" Target="file:///C:\Users\Utilisateur\Documents\Statistiques%20ZILEA\Presentation%20STATS%202016\Pr&#233;sentation%20Presse%2015-09-2016\Tableau%20activit&#233;%20presentation%2015-09-2016.xlsx!Echantillonnage!L6C1:L19C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99767"/>
            <a:ext cx="9144000" cy="6858000"/>
          </a:xfrm>
          <a:prstGeom prst="rect">
            <a:avLst/>
          </a:prstGeom>
          <a:solidFill>
            <a:schemeClr val="accent6">
              <a:lumMod val="40000"/>
              <a:lumOff val="6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62372" y="1124744"/>
            <a:ext cx="8219256" cy="2897532"/>
          </a:xfrm>
        </p:spPr>
        <p:txBody>
          <a:bodyPr>
            <a:noAutofit/>
          </a:bodyPr>
          <a:lstStyle/>
          <a:p>
            <a:pPr algn="ctr"/>
            <a:r>
              <a:rPr lang="fr-FR" dirty="0">
                <a:solidFill>
                  <a:srgbClr val="002060"/>
                </a:solidFill>
              </a:rPr>
              <a:t/>
            </a:r>
            <a:br>
              <a:rPr lang="fr-FR" dirty="0">
                <a:solidFill>
                  <a:srgbClr val="002060"/>
                </a:solidFill>
              </a:rPr>
            </a:br>
            <a:r>
              <a:rPr lang="fr-FR" dirty="0" smtClean="0">
                <a:solidFill>
                  <a:srgbClr val="002060"/>
                </a:solidFill>
              </a:rPr>
              <a:t>ZILEA</a:t>
            </a:r>
            <a:br>
              <a:rPr lang="fr-FR" dirty="0" smtClean="0">
                <a:solidFill>
                  <a:srgbClr val="002060"/>
                </a:solidFill>
              </a:rPr>
            </a:br>
            <a:r>
              <a:rPr lang="fr-FR" dirty="0" smtClean="0">
                <a:solidFill>
                  <a:srgbClr val="00B0F0"/>
                </a:solidFill>
              </a:rPr>
              <a:t>CONFERENCE de PRESSE</a:t>
            </a:r>
            <a:br>
              <a:rPr lang="fr-FR" dirty="0" smtClean="0">
                <a:solidFill>
                  <a:srgbClr val="00B0F0"/>
                </a:solidFill>
              </a:rPr>
            </a:br>
            <a:r>
              <a:rPr lang="fr-FR" dirty="0" smtClean="0">
                <a:solidFill>
                  <a:srgbClr val="00B0F0"/>
                </a:solidFill>
              </a:rPr>
              <a:t>2 Février 2017</a:t>
            </a:r>
            <a:br>
              <a:rPr lang="fr-FR" dirty="0" smtClean="0">
                <a:solidFill>
                  <a:srgbClr val="00B0F0"/>
                </a:solidFill>
              </a:rPr>
            </a:br>
            <a:r>
              <a:rPr lang="fr-FR" dirty="0" smtClean="0">
                <a:solidFill>
                  <a:srgbClr val="002060"/>
                </a:solidFill>
              </a:rPr>
              <a:t>Statistiques Annuelles HOTELLERIE   2016</a:t>
            </a:r>
            <a:br>
              <a:rPr lang="fr-FR" dirty="0" smtClean="0">
                <a:solidFill>
                  <a:srgbClr val="002060"/>
                </a:solidFill>
              </a:rPr>
            </a:br>
            <a:r>
              <a:rPr lang="fr-FR" dirty="0" smtClean="0">
                <a:solidFill>
                  <a:srgbClr val="002060"/>
                </a:solidFill>
              </a:rPr>
              <a:t/>
            </a:r>
            <a:br>
              <a:rPr lang="fr-FR" dirty="0" smtClean="0">
                <a:solidFill>
                  <a:srgbClr val="002060"/>
                </a:solidFill>
              </a:rPr>
            </a:br>
            <a:endParaRPr lang="fr-FR" dirty="0">
              <a:solidFill>
                <a:srgbClr val="002060"/>
              </a:solidFill>
            </a:endParaRPr>
          </a:p>
        </p:txBody>
      </p:sp>
      <p:pic>
        <p:nvPicPr>
          <p:cNvPr id="3" name="Image 2" descr="fris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48092"/>
            <a:ext cx="9144000" cy="781984"/>
          </a:xfrm>
          <a:prstGeom prst="rect">
            <a:avLst/>
          </a:prstGeom>
        </p:spPr>
      </p:pic>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0812" y="4365104"/>
            <a:ext cx="3762375" cy="1440160"/>
          </a:xfrm>
          <a:prstGeom prst="rect">
            <a:avLst/>
          </a:prstGeom>
        </p:spPr>
      </p:pic>
    </p:spTree>
    <p:extLst>
      <p:ext uri="{BB962C8B-B14F-4D97-AF65-F5344CB8AC3E}">
        <p14:creationId xmlns:p14="http://schemas.microsoft.com/office/powerpoint/2010/main" val="3548112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25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anim calcmode="lin" valueType="num">
                                      <p:cBhvr>
                                        <p:cTn id="8" dur="500" fill="hold"/>
                                        <p:tgtEl>
                                          <p:spTgt spid="2"/>
                                        </p:tgtEl>
                                        <p:attrNameLst>
                                          <p:attrName>ppt_x</p:attrName>
                                        </p:attrNameLst>
                                      </p:cBhvr>
                                      <p:tavLst>
                                        <p:tav tm="0">
                                          <p:val>
                                            <p:strVal val="#ppt_x"/>
                                          </p:val>
                                        </p:tav>
                                        <p:tav tm="100000">
                                          <p:val>
                                            <p:strVal val="#ppt_x"/>
                                          </p:val>
                                        </p:tav>
                                      </p:tavLst>
                                    </p:anim>
                                    <p:anim calcmode="lin" valueType="num">
                                      <p:cBhvr>
                                        <p:cTn id="9" dur="5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
                                        <p:tgtEl>
                                          <p:spTgt spid="6"/>
                                        </p:tgtEl>
                                      </p:cBhvr>
                                    </p:animEffect>
                                  </p:childTnLst>
                                </p:cTn>
                              </p:par>
                            </p:childTnLst>
                          </p:cTn>
                        </p:par>
                      </p:childTnLst>
                    </p:cTn>
                  </p:par>
                  <p:par>
                    <p:cTn id="15" fill="hold">
                      <p:stCondLst>
                        <p:cond delay="indefinite"/>
                      </p:stCondLst>
                      <p:childTnLst>
                        <p:par>
                          <p:cTn id="16" fill="hold">
                            <p:stCondLst>
                              <p:cond delay="0"/>
                            </p:stCondLst>
                            <p:childTnLst>
                              <p:par>
                                <p:cTn id="17" presetID="31" presetClass="entr" presetSubtype="0"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p:cTn id="19" dur="1000" fill="hold"/>
                                        <p:tgtEl>
                                          <p:spTgt spid="5"/>
                                        </p:tgtEl>
                                        <p:attrNameLst>
                                          <p:attrName>ppt_w</p:attrName>
                                        </p:attrNameLst>
                                      </p:cBhvr>
                                      <p:tavLst>
                                        <p:tav tm="0">
                                          <p:val>
                                            <p:fltVal val="0"/>
                                          </p:val>
                                        </p:tav>
                                        <p:tav tm="100000">
                                          <p:val>
                                            <p:strVal val="#ppt_w"/>
                                          </p:val>
                                        </p:tav>
                                      </p:tavLst>
                                    </p:anim>
                                    <p:anim calcmode="lin" valueType="num">
                                      <p:cBhvr>
                                        <p:cTn id="20" dur="1000" fill="hold"/>
                                        <p:tgtEl>
                                          <p:spTgt spid="5"/>
                                        </p:tgtEl>
                                        <p:attrNameLst>
                                          <p:attrName>ppt_h</p:attrName>
                                        </p:attrNameLst>
                                      </p:cBhvr>
                                      <p:tavLst>
                                        <p:tav tm="0">
                                          <p:val>
                                            <p:fltVal val="0"/>
                                          </p:val>
                                        </p:tav>
                                        <p:tav tm="100000">
                                          <p:val>
                                            <p:strVal val="#ppt_h"/>
                                          </p:val>
                                        </p:tav>
                                      </p:tavLst>
                                    </p:anim>
                                    <p:anim calcmode="lin" valueType="num">
                                      <p:cBhvr>
                                        <p:cTn id="21" dur="1000" fill="hold"/>
                                        <p:tgtEl>
                                          <p:spTgt spid="5"/>
                                        </p:tgtEl>
                                        <p:attrNameLst>
                                          <p:attrName>style.rotation</p:attrName>
                                        </p:attrNameLst>
                                      </p:cBhvr>
                                      <p:tavLst>
                                        <p:tav tm="0">
                                          <p:val>
                                            <p:fltVal val="90"/>
                                          </p:val>
                                        </p:tav>
                                        <p:tav tm="100000">
                                          <p:val>
                                            <p:fltVal val="0"/>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prstGeom prst="round2DiagRect">
            <a:avLst/>
          </a:prstGeom>
          <a:solidFill>
            <a:srgbClr val="FCD5B5"/>
          </a:solidFill>
          <a:ln>
            <a:solidFill>
              <a:srgbClr val="002060"/>
            </a:solidFill>
          </a:ln>
        </p:spPr>
        <p:txBody>
          <a:bodyPr>
            <a:normAutofit/>
          </a:bodyPr>
          <a:lstStyle/>
          <a:p>
            <a:pPr algn="ctr"/>
            <a:r>
              <a:rPr lang="fr-FR" dirty="0" smtClean="0"/>
              <a:t>LES PERFORMANCES de 2007 à 2016</a:t>
            </a:r>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1450175271"/>
              </p:ext>
            </p:extLst>
          </p:nvPr>
        </p:nvGraphicFramePr>
        <p:xfrm>
          <a:off x="457200" y="2204864"/>
          <a:ext cx="8229600" cy="3384375"/>
        </p:xfrm>
        <a:graphic>
          <a:graphicData uri="http://schemas.openxmlformats.org/presentationml/2006/ole">
            <mc:AlternateContent xmlns:mc="http://schemas.openxmlformats.org/markup-compatibility/2006">
              <mc:Choice xmlns:v="urn:schemas-microsoft-com:vml" Requires="v">
                <p:oleObj spid="_x0000_s2130" name="Worksheet" r:id="rId4" imgW="9315550" imgH="2295436" progId="Excel.Sheet.12">
                  <p:link updateAutomatic="1"/>
                </p:oleObj>
              </mc:Choice>
              <mc:Fallback>
                <p:oleObj name="Worksheet" r:id="rId4" imgW="9315550" imgH="2295436" progId="Excel.Sheet.12">
                  <p:link updateAutomatic="1"/>
                  <p:pic>
                    <p:nvPicPr>
                      <p:cNvPr id="0" name=""/>
                      <p:cNvPicPr/>
                      <p:nvPr/>
                    </p:nvPicPr>
                    <p:blipFill>
                      <a:blip r:embed="rId5"/>
                      <a:stretch>
                        <a:fillRect/>
                      </a:stretch>
                    </p:blipFill>
                    <p:spPr>
                      <a:xfrm>
                        <a:off x="457200" y="2204864"/>
                        <a:ext cx="8229600" cy="3384375"/>
                      </a:xfrm>
                      <a:prstGeom prst="rect">
                        <a:avLst/>
                      </a:prstGeom>
                    </p:spPr>
                  </p:pic>
                </p:oleObj>
              </mc:Fallback>
            </mc:AlternateContent>
          </a:graphicData>
        </a:graphic>
      </p:graphicFrame>
    </p:spTree>
    <p:extLst>
      <p:ext uri="{BB962C8B-B14F-4D97-AF65-F5344CB8AC3E}">
        <p14:creationId xmlns:p14="http://schemas.microsoft.com/office/powerpoint/2010/main" val="275744177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0648"/>
            <a:ext cx="8229600" cy="1143000"/>
          </a:xfrm>
          <a:prstGeom prst="round2DiagRect">
            <a:avLst/>
          </a:prstGeom>
          <a:solidFill>
            <a:schemeClr val="accent6">
              <a:lumMod val="40000"/>
              <a:lumOff val="60000"/>
            </a:schemeClr>
          </a:solidFill>
          <a:ln>
            <a:solidFill>
              <a:srgbClr val="002060"/>
            </a:solidFill>
          </a:ln>
        </p:spPr>
        <p:txBody>
          <a:bodyPr>
            <a:normAutofit fontScale="90000"/>
          </a:bodyPr>
          <a:lstStyle/>
          <a:p>
            <a:pPr algn="ctr"/>
            <a:r>
              <a:rPr lang="fr-FR" dirty="0" smtClean="0"/>
              <a:t>LES PERFORMANCES 2016</a:t>
            </a:r>
            <a:br>
              <a:rPr lang="fr-FR" dirty="0" smtClean="0"/>
            </a:br>
            <a:r>
              <a:rPr lang="fr-FR" dirty="0" smtClean="0"/>
              <a:t>Par Trimestre</a:t>
            </a:r>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val="4143100390"/>
              </p:ext>
            </p:extLst>
          </p:nvPr>
        </p:nvGraphicFramePr>
        <p:xfrm>
          <a:off x="457200" y="1556792"/>
          <a:ext cx="8229600" cy="3168352"/>
        </p:xfrm>
        <a:graphic>
          <a:graphicData uri="http://schemas.openxmlformats.org/presentationml/2006/ole">
            <mc:AlternateContent xmlns:mc="http://schemas.openxmlformats.org/markup-compatibility/2006">
              <mc:Choice xmlns:v="urn:schemas-microsoft-com:vml" Requires="v">
                <p:oleObj spid="_x0000_s36927" name="Worksheet" r:id="rId4" imgW="4619475" imgH="3629158" progId="Excel.Sheet.12">
                  <p:link updateAutomatic="1"/>
                </p:oleObj>
              </mc:Choice>
              <mc:Fallback>
                <p:oleObj name="Worksheet" r:id="rId4" imgW="4619475" imgH="3629158" progId="Excel.Sheet.12">
                  <p:link updateAutomatic="1"/>
                  <p:pic>
                    <p:nvPicPr>
                      <p:cNvPr id="0" name=""/>
                      <p:cNvPicPr/>
                      <p:nvPr/>
                    </p:nvPicPr>
                    <p:blipFill>
                      <a:blip r:embed="rId5"/>
                      <a:stretch>
                        <a:fillRect/>
                      </a:stretch>
                    </p:blipFill>
                    <p:spPr>
                      <a:xfrm>
                        <a:off x="457200" y="1556792"/>
                        <a:ext cx="8229600" cy="3168352"/>
                      </a:xfrm>
                      <a:prstGeom prst="rect">
                        <a:avLst/>
                      </a:prstGeom>
                    </p:spPr>
                  </p:pic>
                </p:oleObj>
              </mc:Fallback>
            </mc:AlternateContent>
          </a:graphicData>
        </a:graphic>
      </p:graphicFrame>
      <p:graphicFrame>
        <p:nvGraphicFramePr>
          <p:cNvPr id="6" name="Objet 5"/>
          <p:cNvGraphicFramePr>
            <a:graphicFrameLocks noChangeAspect="1"/>
          </p:cNvGraphicFramePr>
          <p:nvPr>
            <p:extLst>
              <p:ext uri="{D42A27DB-BD31-4B8C-83A1-F6EECF244321}">
                <p14:modId xmlns:p14="http://schemas.microsoft.com/office/powerpoint/2010/main" val="339013602"/>
              </p:ext>
            </p:extLst>
          </p:nvPr>
        </p:nvGraphicFramePr>
        <p:xfrm>
          <a:off x="457200" y="4878288"/>
          <a:ext cx="8229600" cy="1863080"/>
        </p:xfrm>
        <a:graphic>
          <a:graphicData uri="http://schemas.openxmlformats.org/presentationml/2006/ole">
            <mc:AlternateContent xmlns:mc="http://schemas.openxmlformats.org/markup-compatibility/2006">
              <mc:Choice xmlns:v="urn:schemas-microsoft-com:vml" Requires="v">
                <p:oleObj spid="_x0000_s36928" name="Worksheet" r:id="rId6" imgW="5800775" imgH="1781086" progId="Excel.Sheet.12">
                  <p:link updateAutomatic="1"/>
                </p:oleObj>
              </mc:Choice>
              <mc:Fallback>
                <p:oleObj name="Worksheet" r:id="rId6" imgW="5800775" imgH="1781086" progId="Excel.Sheet.12">
                  <p:link updateAutomatic="1"/>
                  <p:pic>
                    <p:nvPicPr>
                      <p:cNvPr id="0" name=""/>
                      <p:cNvPicPr/>
                      <p:nvPr/>
                    </p:nvPicPr>
                    <p:blipFill>
                      <a:blip r:embed="rId7"/>
                      <a:stretch>
                        <a:fillRect/>
                      </a:stretch>
                    </p:blipFill>
                    <p:spPr>
                      <a:xfrm>
                        <a:off x="457200" y="4878288"/>
                        <a:ext cx="8229600" cy="1863080"/>
                      </a:xfrm>
                      <a:prstGeom prst="rect">
                        <a:avLst/>
                      </a:prstGeom>
                    </p:spPr>
                  </p:pic>
                </p:oleObj>
              </mc:Fallback>
            </mc:AlternateContent>
          </a:graphicData>
        </a:graphic>
      </p:graphicFrame>
    </p:spTree>
    <p:extLst>
      <p:ext uri="{BB962C8B-B14F-4D97-AF65-F5344CB8AC3E}">
        <p14:creationId xmlns:p14="http://schemas.microsoft.com/office/powerpoint/2010/main" val="27724131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1759"/>
            <a:ext cx="8229600" cy="1143000"/>
          </a:xfrm>
          <a:prstGeom prst="round2DiagRect">
            <a:avLst/>
          </a:prstGeom>
          <a:solidFill>
            <a:schemeClr val="accent6">
              <a:lumMod val="40000"/>
              <a:lumOff val="60000"/>
            </a:schemeClr>
          </a:solidFill>
          <a:ln>
            <a:solidFill>
              <a:srgbClr val="002060"/>
            </a:solidFill>
          </a:ln>
        </p:spPr>
        <p:txBody>
          <a:bodyPr/>
          <a:lstStyle/>
          <a:p>
            <a:pPr algn="ctr"/>
            <a:r>
              <a:rPr lang="fr-FR" dirty="0" smtClean="0"/>
              <a:t>CHIFFRES D’AFFAIRES 2007 à 2016</a:t>
            </a:r>
            <a:endParaRPr lang="fr-FR" dirty="0"/>
          </a:p>
        </p:txBody>
      </p:sp>
      <p:graphicFrame>
        <p:nvGraphicFramePr>
          <p:cNvPr id="3" name="Objet 2"/>
          <p:cNvGraphicFramePr>
            <a:graphicFrameLocks noChangeAspect="1"/>
          </p:cNvGraphicFramePr>
          <p:nvPr>
            <p:extLst>
              <p:ext uri="{D42A27DB-BD31-4B8C-83A1-F6EECF244321}">
                <p14:modId xmlns:p14="http://schemas.microsoft.com/office/powerpoint/2010/main" val="113952167"/>
              </p:ext>
            </p:extLst>
          </p:nvPr>
        </p:nvGraphicFramePr>
        <p:xfrm>
          <a:off x="463550" y="1995488"/>
          <a:ext cx="8215313" cy="4379912"/>
        </p:xfrm>
        <a:graphic>
          <a:graphicData uri="http://schemas.openxmlformats.org/presentationml/2006/ole">
            <mc:AlternateContent xmlns:mc="http://schemas.openxmlformats.org/markup-compatibility/2006">
              <mc:Choice xmlns:v="urn:schemas-microsoft-com:vml" Requires="v">
                <p:oleObj spid="_x0000_s23613" name="Worksheet" r:id="rId3" imgW="4562425" imgH="2733631" progId="Excel.Sheet.12">
                  <p:link updateAutomatic="1"/>
                </p:oleObj>
              </mc:Choice>
              <mc:Fallback>
                <p:oleObj name="Worksheet" r:id="rId3" imgW="4562425" imgH="2733631" progId="Excel.Sheet.12">
                  <p:link updateAutomatic="1"/>
                  <p:pic>
                    <p:nvPicPr>
                      <p:cNvPr id="0" name=""/>
                      <p:cNvPicPr/>
                      <p:nvPr/>
                    </p:nvPicPr>
                    <p:blipFill>
                      <a:blip r:embed="rId4"/>
                      <a:stretch>
                        <a:fillRect/>
                      </a:stretch>
                    </p:blipFill>
                    <p:spPr>
                      <a:xfrm>
                        <a:off x="463550" y="1995488"/>
                        <a:ext cx="8215313" cy="4379912"/>
                      </a:xfrm>
                      <a:prstGeom prst="rect">
                        <a:avLst/>
                      </a:prstGeom>
                    </p:spPr>
                  </p:pic>
                </p:oleObj>
              </mc:Fallback>
            </mc:AlternateContent>
          </a:graphicData>
        </a:graphic>
      </p:graphicFrame>
    </p:spTree>
    <p:extLst>
      <p:ext uri="{BB962C8B-B14F-4D97-AF65-F5344CB8AC3E}">
        <p14:creationId xmlns:p14="http://schemas.microsoft.com/office/powerpoint/2010/main" val="40779275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474037" y="4435450"/>
            <a:ext cx="8210909" cy="239887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fr-FR"/>
          </a:p>
        </p:txBody>
      </p:sp>
      <p:sp>
        <p:nvSpPr>
          <p:cNvPr id="6" name="Rectangle 5"/>
          <p:cNvSpPr/>
          <p:nvPr/>
        </p:nvSpPr>
        <p:spPr>
          <a:xfrm>
            <a:off x="481717" y="1433884"/>
            <a:ext cx="8210909" cy="271519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fr-FR"/>
          </a:p>
        </p:txBody>
      </p:sp>
      <p:sp>
        <p:nvSpPr>
          <p:cNvPr id="2" name="Titre 1"/>
          <p:cNvSpPr>
            <a:spLocks noGrp="1"/>
          </p:cNvSpPr>
          <p:nvPr>
            <p:ph type="title"/>
          </p:nvPr>
        </p:nvSpPr>
        <p:spPr>
          <a:xfrm>
            <a:off x="463027" y="90360"/>
            <a:ext cx="8229600" cy="1143000"/>
          </a:xfrm>
          <a:prstGeom prst="round2DiagRect">
            <a:avLst/>
          </a:prstGeom>
          <a:solidFill>
            <a:srgbClr val="FCD5B5"/>
          </a:solidFill>
        </p:spPr>
        <p:style>
          <a:lnRef idx="2">
            <a:schemeClr val="accent4"/>
          </a:lnRef>
          <a:fillRef idx="1">
            <a:schemeClr val="lt1"/>
          </a:fillRef>
          <a:effectRef idx="0">
            <a:schemeClr val="accent4"/>
          </a:effectRef>
          <a:fontRef idx="minor">
            <a:schemeClr val="dk1"/>
          </a:fontRef>
        </p:style>
        <p:txBody>
          <a:bodyPr/>
          <a:lstStyle/>
          <a:p>
            <a:pPr algn="ctr"/>
            <a:r>
              <a:rPr lang="fr-FR" dirty="0" smtClean="0"/>
              <a:t>COMMENTAIRES ANNEE 2016</a:t>
            </a:r>
            <a:endParaRPr lang="fr-FR" dirty="0"/>
          </a:p>
        </p:txBody>
      </p:sp>
      <p:sp>
        <p:nvSpPr>
          <p:cNvPr id="3" name="Espace réservé du contenu 2"/>
          <p:cNvSpPr>
            <a:spLocks noGrp="1"/>
          </p:cNvSpPr>
          <p:nvPr>
            <p:ph idx="1"/>
          </p:nvPr>
        </p:nvSpPr>
        <p:spPr>
          <a:xfrm>
            <a:off x="463027" y="1254468"/>
            <a:ext cx="8229599" cy="2894612"/>
          </a:xfrm>
        </p:spPr>
        <p:txBody>
          <a:bodyPr>
            <a:normAutofit fontScale="25000" lnSpcReduction="20000"/>
          </a:bodyPr>
          <a:lstStyle/>
          <a:p>
            <a:pPr marL="0" indent="0">
              <a:buNone/>
            </a:pPr>
            <a:endParaRPr lang="fr-FR" sz="2000" b="1" u="sng" dirty="0" smtClean="0"/>
          </a:p>
          <a:p>
            <a:pPr marL="0" indent="0">
              <a:buNone/>
            </a:pPr>
            <a:endParaRPr lang="fr-FR" sz="2000" b="1" u="sng" dirty="0">
              <a:latin typeface="Calibri" panose="020F0502020204030204" pitchFamily="34" charset="0"/>
              <a:cs typeface="Arial" panose="020B0604020202020204" pitchFamily="34" charset="0"/>
            </a:endParaRPr>
          </a:p>
          <a:p>
            <a:pPr marL="0" indent="0">
              <a:buNone/>
            </a:pPr>
            <a:endParaRPr lang="fr-FR" sz="2000" b="1" u="sng" dirty="0">
              <a:latin typeface="Calibri" panose="020F0502020204030204" pitchFamily="34" charset="0"/>
              <a:cs typeface="Arial" panose="020B0604020202020204" pitchFamily="34" charset="0"/>
            </a:endParaRPr>
          </a:p>
          <a:p>
            <a:pPr marL="0" indent="0">
              <a:buNone/>
            </a:pPr>
            <a:r>
              <a:rPr lang="fr-FR" sz="6400" b="1" u="sng" dirty="0" smtClean="0">
                <a:latin typeface="Calibri" panose="020F0502020204030204" pitchFamily="34" charset="0"/>
                <a:cs typeface="Arial" panose="020B0604020202020204" pitchFamily="34" charset="0"/>
              </a:rPr>
              <a:t>Constat Activité</a:t>
            </a:r>
          </a:p>
          <a:p>
            <a:pPr marL="0" indent="0">
              <a:buNone/>
            </a:pPr>
            <a:r>
              <a:rPr lang="fr-FR" sz="5600" dirty="0">
                <a:latin typeface="Calibri" panose="020F0502020204030204" pitchFamily="34" charset="0"/>
                <a:cs typeface="Arial" panose="020B0604020202020204" pitchFamily="34" charset="0"/>
              </a:rPr>
              <a:t> </a:t>
            </a:r>
            <a:r>
              <a:rPr lang="fr-FR" sz="5600" dirty="0" smtClean="0">
                <a:latin typeface="Calibri" panose="020F0502020204030204" pitchFamily="34" charset="0"/>
                <a:cs typeface="Arial" panose="020B0604020202020204" pitchFamily="34" charset="0"/>
              </a:rPr>
              <a:t>-      </a:t>
            </a:r>
            <a:r>
              <a:rPr lang="fr-FR" sz="5600" b="1" dirty="0" smtClean="0">
                <a:latin typeface="Calibri" panose="020F0502020204030204" pitchFamily="34" charset="0"/>
                <a:cs typeface="Arial" panose="020B0604020202020204" pitchFamily="34" charset="0"/>
              </a:rPr>
              <a:t>Après </a:t>
            </a:r>
            <a:r>
              <a:rPr lang="fr-FR" sz="5600" b="1" dirty="0" smtClean="0">
                <a:solidFill>
                  <a:srgbClr val="002060"/>
                </a:solidFill>
                <a:latin typeface="Calibri" panose="020F0502020204030204" pitchFamily="34" charset="0"/>
                <a:cs typeface="Arial" panose="020B0604020202020204" pitchFamily="34" charset="0"/>
              </a:rPr>
              <a:t>un bon 1</a:t>
            </a:r>
            <a:r>
              <a:rPr lang="fr-FR" sz="5600" b="1" baseline="30000" dirty="0" smtClean="0">
                <a:solidFill>
                  <a:srgbClr val="002060"/>
                </a:solidFill>
                <a:latin typeface="Calibri" panose="020F0502020204030204" pitchFamily="34" charset="0"/>
                <a:cs typeface="Arial" panose="020B0604020202020204" pitchFamily="34" charset="0"/>
              </a:rPr>
              <a:t>ER</a:t>
            </a:r>
            <a:r>
              <a:rPr lang="fr-FR" sz="5600" b="1" dirty="0" smtClean="0">
                <a:solidFill>
                  <a:srgbClr val="002060"/>
                </a:solidFill>
                <a:latin typeface="Calibri" panose="020F0502020204030204" pitchFamily="34" charset="0"/>
                <a:cs typeface="Arial" panose="020B0604020202020204" pitchFamily="34" charset="0"/>
              </a:rPr>
              <a:t> Trimestre + 8,8 points </a:t>
            </a:r>
            <a:r>
              <a:rPr lang="fr-FR" sz="5600" b="1" dirty="0" smtClean="0">
                <a:latin typeface="Calibri" panose="020F0502020204030204" pitchFamily="34" charset="0"/>
                <a:cs typeface="Arial" panose="020B0604020202020204" pitchFamily="34" charset="0"/>
              </a:rPr>
              <a:t>par rapport au taux d’occupation de 2015, l’effet ZIKA s’est fait     ressentir par un ralentissement de l’activité. </a:t>
            </a:r>
          </a:p>
          <a:p>
            <a:pPr>
              <a:buFontTx/>
              <a:buChar char="-"/>
            </a:pPr>
            <a:r>
              <a:rPr lang="fr-FR" sz="5600" b="1" dirty="0" smtClean="0">
                <a:latin typeface="Calibri" panose="020F0502020204030204" pitchFamily="34" charset="0"/>
                <a:cs typeface="Arial" panose="020B0604020202020204" pitchFamily="34" charset="0"/>
              </a:rPr>
              <a:t>Le 2eme trimestre se traduit par une </a:t>
            </a:r>
            <a:r>
              <a:rPr lang="fr-FR" sz="5600" b="1" dirty="0" smtClean="0">
                <a:solidFill>
                  <a:srgbClr val="002060"/>
                </a:solidFill>
                <a:latin typeface="Calibri" panose="020F0502020204030204" pitchFamily="34" charset="0"/>
                <a:cs typeface="Arial" panose="020B0604020202020204" pitchFamily="34" charset="0"/>
              </a:rPr>
              <a:t>baisse du taux d’occupation </a:t>
            </a:r>
            <a:r>
              <a:rPr lang="fr-FR" sz="5600" b="1" dirty="0" smtClean="0">
                <a:solidFill>
                  <a:srgbClr val="D30E09"/>
                </a:solidFill>
                <a:latin typeface="Calibri" panose="020F0502020204030204" pitchFamily="34" charset="0"/>
                <a:cs typeface="Arial" panose="020B0604020202020204" pitchFamily="34" charset="0"/>
              </a:rPr>
              <a:t>– 1,9 points</a:t>
            </a:r>
            <a:r>
              <a:rPr lang="fr-FR" sz="5600" b="1" dirty="0" smtClean="0">
                <a:latin typeface="Calibri" panose="020F0502020204030204" pitchFamily="34" charset="0"/>
                <a:cs typeface="Arial" panose="020B0604020202020204" pitchFamily="34" charset="0"/>
              </a:rPr>
              <a:t>, qui n’a pu se faire que par une </a:t>
            </a:r>
            <a:r>
              <a:rPr lang="fr-FR" sz="5600" b="1" dirty="0" smtClean="0">
                <a:solidFill>
                  <a:srgbClr val="FF0000"/>
                </a:solidFill>
                <a:latin typeface="Calibri" panose="020F0502020204030204" pitchFamily="34" charset="0"/>
                <a:cs typeface="Arial" panose="020B0604020202020204" pitchFamily="34" charset="0"/>
              </a:rPr>
              <a:t>dégradation importante de la RMC (presque 7€ soit -7,1%)</a:t>
            </a:r>
            <a:r>
              <a:rPr lang="fr-FR" sz="5600" b="1" dirty="0" smtClean="0">
                <a:latin typeface="Calibri" panose="020F0502020204030204" pitchFamily="34" charset="0"/>
                <a:cs typeface="Arial" panose="020B0604020202020204" pitchFamily="34" charset="0"/>
              </a:rPr>
              <a:t>. Ce 2eme trimestre se traduit en final par un Chiffre d’Affaires en baisse de presque 1 500 K€ (-11,2%) </a:t>
            </a:r>
          </a:p>
          <a:p>
            <a:pPr>
              <a:buFontTx/>
              <a:buChar char="-"/>
            </a:pPr>
            <a:r>
              <a:rPr lang="fr-FR" sz="5600" b="1" dirty="0" smtClean="0">
                <a:latin typeface="Calibri" panose="020F0502020204030204" pitchFamily="34" charset="0"/>
                <a:cs typeface="Arial" panose="020B0604020202020204" pitchFamily="34" charset="0"/>
              </a:rPr>
              <a:t>Au 3eme trimestre le taux d’occupation accuse une baisse de </a:t>
            </a:r>
            <a:r>
              <a:rPr lang="fr-FR" sz="5600" b="1" dirty="0" smtClean="0">
                <a:solidFill>
                  <a:srgbClr val="D30E09"/>
                </a:solidFill>
                <a:latin typeface="Calibri" panose="020F0502020204030204" pitchFamily="34" charset="0"/>
                <a:cs typeface="Arial" panose="020B0604020202020204" pitchFamily="34" charset="0"/>
              </a:rPr>
              <a:t>-2,3 points </a:t>
            </a:r>
            <a:r>
              <a:rPr lang="fr-FR" sz="5600" b="1" dirty="0" smtClean="0">
                <a:latin typeface="Calibri" panose="020F0502020204030204" pitchFamily="34" charset="0"/>
                <a:cs typeface="Arial" panose="020B0604020202020204" pitchFamily="34" charset="0"/>
              </a:rPr>
              <a:t>avec une RMC  également en retrait de </a:t>
            </a:r>
            <a:r>
              <a:rPr lang="fr-FR" sz="5600" b="1" dirty="0" smtClean="0">
                <a:solidFill>
                  <a:srgbClr val="D30E09"/>
                </a:solidFill>
                <a:latin typeface="Calibri" panose="020F0502020204030204" pitchFamily="34" charset="0"/>
                <a:cs typeface="Arial" panose="020B0604020202020204" pitchFamily="34" charset="0"/>
              </a:rPr>
              <a:t>-3,8€ soit 4,5%.</a:t>
            </a:r>
            <a:r>
              <a:rPr lang="fr-FR" sz="5600" b="1" dirty="0" smtClean="0">
                <a:latin typeface="Calibri" panose="020F0502020204030204" pitchFamily="34" charset="0"/>
                <a:cs typeface="Arial" panose="020B0604020202020204" pitchFamily="34" charset="0"/>
              </a:rPr>
              <a:t>L’activité du trimestre est semblable à celle de 2015</a:t>
            </a:r>
          </a:p>
          <a:p>
            <a:pPr>
              <a:buFontTx/>
              <a:buChar char="-"/>
            </a:pPr>
            <a:r>
              <a:rPr lang="fr-FR" sz="5600" b="1" dirty="0" smtClean="0">
                <a:latin typeface="Calibri" panose="020F0502020204030204" pitchFamily="34" charset="0"/>
                <a:cs typeface="Arial" panose="020B0604020202020204" pitchFamily="34" charset="0"/>
              </a:rPr>
              <a:t>Au 4eme  trimestre l’occupation est en ligne avec 2015, avec cependant une détérioration de la RMC</a:t>
            </a:r>
          </a:p>
          <a:p>
            <a:pPr marL="0" indent="0">
              <a:buNone/>
            </a:pPr>
            <a:r>
              <a:rPr lang="fr-FR" sz="5600" b="1" dirty="0" smtClean="0">
                <a:solidFill>
                  <a:srgbClr val="D30E09"/>
                </a:solidFill>
                <a:latin typeface="Calibri" panose="020F0502020204030204" pitchFamily="34" charset="0"/>
                <a:cs typeface="Arial" panose="020B0604020202020204" pitchFamily="34" charset="0"/>
              </a:rPr>
              <a:t>       -1,9€ soit-2%, </a:t>
            </a:r>
            <a:r>
              <a:rPr lang="fr-FR" sz="5600" b="1" dirty="0" smtClean="0">
                <a:latin typeface="Calibri" panose="020F0502020204030204" pitchFamily="34" charset="0"/>
                <a:cs typeface="Arial" panose="020B0604020202020204" pitchFamily="34" charset="0"/>
              </a:rPr>
              <a:t>mais l’activité globale marque une progression de presque de 1700 K€ soit 13,1%</a:t>
            </a:r>
          </a:p>
          <a:p>
            <a:pPr marL="0" indent="0">
              <a:buNone/>
            </a:pPr>
            <a:r>
              <a:rPr lang="fr-FR" sz="5600" b="1" dirty="0">
                <a:solidFill>
                  <a:srgbClr val="002060"/>
                </a:solidFill>
                <a:latin typeface="Calibri" panose="020F0502020204030204" pitchFamily="34" charset="0"/>
                <a:cs typeface="Arial" panose="020B0604020202020204" pitchFamily="34" charset="0"/>
              </a:rPr>
              <a:t> </a:t>
            </a:r>
            <a:r>
              <a:rPr lang="fr-FR" sz="5600" b="1" dirty="0" smtClean="0">
                <a:solidFill>
                  <a:srgbClr val="002060"/>
                </a:solidFill>
                <a:latin typeface="Calibri" panose="020F0502020204030204" pitchFamily="34" charset="0"/>
                <a:cs typeface="Arial" panose="020B0604020202020204" pitchFamily="34" charset="0"/>
              </a:rPr>
              <a:t>L’année 2016 se termine avec un taux d’occupation en très légère amélioration par rapport à 2015 +0,9 points à 56,2%, une RMC en baisse de 2€ et un Chiffre d’Affaires en progression de plus de 1500K.€ +2,7%. A noter l’importance du 1</a:t>
            </a:r>
            <a:r>
              <a:rPr lang="fr-FR" sz="5600" b="1" baseline="30000" dirty="0" smtClean="0">
                <a:solidFill>
                  <a:srgbClr val="002060"/>
                </a:solidFill>
                <a:latin typeface="Calibri" panose="020F0502020204030204" pitchFamily="34" charset="0"/>
                <a:cs typeface="Arial" panose="020B0604020202020204" pitchFamily="34" charset="0"/>
              </a:rPr>
              <a:t>er</a:t>
            </a:r>
            <a:r>
              <a:rPr lang="fr-FR" sz="5600" b="1" dirty="0" smtClean="0">
                <a:solidFill>
                  <a:srgbClr val="002060"/>
                </a:solidFill>
                <a:latin typeface="Calibri" panose="020F0502020204030204" pitchFamily="34" charset="0"/>
                <a:cs typeface="Arial" panose="020B0604020202020204" pitchFamily="34" charset="0"/>
              </a:rPr>
              <a:t> Trimestre qui représente presque 39% de l’activité annuelle.</a:t>
            </a:r>
            <a:endParaRPr lang="fr-FR" sz="5600" b="1" dirty="0" smtClean="0">
              <a:solidFill>
                <a:srgbClr val="FF0000"/>
              </a:solidFill>
              <a:latin typeface="Calibri" panose="020F0502020204030204" pitchFamily="34" charset="0"/>
              <a:cs typeface="Arial" panose="020B0604020202020204" pitchFamily="34" charset="0"/>
            </a:endParaRPr>
          </a:p>
          <a:p>
            <a:pPr marL="0" indent="0">
              <a:buNone/>
            </a:pPr>
            <a:endParaRPr lang="fr-FR" sz="5600" b="1" u="sng" dirty="0">
              <a:solidFill>
                <a:srgbClr val="FF0000"/>
              </a:solidFill>
              <a:latin typeface="Calibri" panose="020F0502020204030204" pitchFamily="34" charset="0"/>
              <a:cs typeface="Arial" panose="020B0604020202020204" pitchFamily="34" charset="0"/>
            </a:endParaRPr>
          </a:p>
          <a:p>
            <a:pPr marL="0" indent="0">
              <a:buNone/>
            </a:pPr>
            <a:endParaRPr lang="fr-FR" sz="2000" b="1" u="sng" dirty="0" smtClean="0"/>
          </a:p>
          <a:p>
            <a:pPr marL="0" indent="0">
              <a:buNone/>
            </a:pPr>
            <a:endParaRPr lang="fr-FR" sz="2000" b="1" u="sng" dirty="0" smtClean="0"/>
          </a:p>
          <a:p>
            <a:pPr marL="0" indent="0">
              <a:buNone/>
            </a:pPr>
            <a:endParaRPr lang="fr-FR" sz="2000" b="1" u="sng" dirty="0" smtClean="0"/>
          </a:p>
          <a:p>
            <a:pPr marL="0" indent="0">
              <a:buNone/>
            </a:pPr>
            <a:r>
              <a:rPr lang="fr-FR" sz="6400" b="1" u="sng" dirty="0" smtClean="0">
                <a:latin typeface="Calibri" panose="020F0502020204030204" pitchFamily="34" charset="0"/>
                <a:cs typeface="Arial" panose="020B0604020202020204" pitchFamily="34" charset="0"/>
              </a:rPr>
              <a:t>Constat Marketing     </a:t>
            </a:r>
            <a:endParaRPr lang="fr-FR" sz="5600" b="1" dirty="0" smtClean="0">
              <a:latin typeface="Calibri" panose="020F0502020204030204" pitchFamily="34" charset="0"/>
              <a:cs typeface="Arial" panose="020B0604020202020204" pitchFamily="34" charset="0"/>
            </a:endParaRPr>
          </a:p>
          <a:p>
            <a:r>
              <a:rPr lang="fr-FR" sz="5600" b="1" dirty="0" smtClean="0">
                <a:latin typeface="Calibri" panose="020F0502020204030204" pitchFamily="34" charset="0"/>
                <a:cs typeface="Arial" panose="020B0604020202020204" pitchFamily="34" charset="0"/>
              </a:rPr>
              <a:t>Le marché Français accuse une légère baisse – 3 500 nuitées -0,8%, </a:t>
            </a:r>
            <a:r>
              <a:rPr lang="fr-FR" sz="5600" b="1" dirty="0" smtClean="0">
                <a:solidFill>
                  <a:srgbClr val="FF0000"/>
                </a:solidFill>
                <a:latin typeface="Calibri" panose="020F0502020204030204" pitchFamily="34" charset="0"/>
                <a:cs typeface="Arial" panose="020B0604020202020204" pitchFamily="34" charset="0"/>
              </a:rPr>
              <a:t>mais sa part se marché recule de +3 points</a:t>
            </a:r>
          </a:p>
          <a:p>
            <a:r>
              <a:rPr lang="fr-FR" sz="5600" b="1" dirty="0" smtClean="0">
                <a:latin typeface="Calibri" panose="020F0502020204030204" pitchFamily="34" charset="0"/>
                <a:cs typeface="Arial" panose="020B0604020202020204" pitchFamily="34" charset="0"/>
              </a:rPr>
              <a:t>Le marché Européen marque une progression de + 7500 nuitées soit +38%</a:t>
            </a:r>
          </a:p>
          <a:p>
            <a:r>
              <a:rPr lang="fr-FR" sz="5600" b="1" dirty="0" smtClean="0">
                <a:latin typeface="Calibri" panose="020F0502020204030204" pitchFamily="34" charset="0"/>
                <a:cs typeface="Arial" panose="020B0604020202020204" pitchFamily="34" charset="0"/>
              </a:rPr>
              <a:t>Le marché Amérique du Nord est en progression de +5 900 nuitées soit +60%</a:t>
            </a:r>
          </a:p>
          <a:p>
            <a:r>
              <a:rPr lang="fr-FR" sz="5600" b="1" dirty="0" smtClean="0">
                <a:latin typeface="Calibri" panose="020F0502020204030204" pitchFamily="34" charset="0"/>
                <a:cs typeface="Arial" panose="020B0604020202020204" pitchFamily="34" charset="0"/>
              </a:rPr>
              <a:t>Le marché local est également en forte progression + de 12000 nuitées +8,6%, alors qu’une partie de ce marché a délaissé les infrastructures locales au profit d’autres destinations et principalement la Croisière  </a:t>
            </a:r>
            <a:endParaRPr lang="fr-FR" sz="5600" b="1" dirty="0">
              <a:latin typeface="Calibri" panose="020F0502020204030204" pitchFamily="34" charset="0"/>
              <a:cs typeface="Arial" panose="020B0604020202020204" pitchFamily="34" charset="0"/>
            </a:endParaRPr>
          </a:p>
          <a:p>
            <a:r>
              <a:rPr lang="fr-FR" sz="5600" b="1" dirty="0">
                <a:latin typeface="Calibri" panose="020F0502020204030204" pitchFamily="34" charset="0"/>
                <a:cs typeface="Arial" panose="020B0604020202020204" pitchFamily="34" charset="0"/>
              </a:rPr>
              <a:t>Malgré une augmentation significative du nombre </a:t>
            </a:r>
            <a:r>
              <a:rPr lang="fr-FR" sz="5600" b="1" dirty="0" smtClean="0">
                <a:latin typeface="Calibri" panose="020F0502020204030204" pitchFamily="34" charset="0"/>
                <a:cs typeface="Arial" panose="020B0604020202020204" pitchFamily="34" charset="0"/>
              </a:rPr>
              <a:t>d’arrivées plus de +30000 +15%, </a:t>
            </a:r>
            <a:r>
              <a:rPr lang="fr-FR" sz="5600" b="1" dirty="0">
                <a:latin typeface="Calibri" panose="020F0502020204030204" pitchFamily="34" charset="0"/>
                <a:cs typeface="Arial" panose="020B0604020202020204" pitchFamily="34" charset="0"/>
              </a:rPr>
              <a:t>le nombre de nuitées  </a:t>
            </a:r>
            <a:r>
              <a:rPr lang="fr-FR" sz="5600" b="1" dirty="0" smtClean="0">
                <a:latin typeface="Calibri" panose="020F0502020204030204" pitchFamily="34" charset="0"/>
                <a:cs typeface="Arial" panose="020B0604020202020204" pitchFamily="34" charset="0"/>
              </a:rPr>
              <a:t>ne progresse que de 4%. Cette baisse théorique représentant environ 80000 nuitées résulte principalement d’une diminution  de la durée de séjour  -0,4 jours et aussi d’une </a:t>
            </a:r>
            <a:r>
              <a:rPr lang="fr-FR" sz="5600" b="1" dirty="0">
                <a:latin typeface="Calibri" panose="020F0502020204030204" pitchFamily="34" charset="0"/>
                <a:cs typeface="Arial" panose="020B0604020202020204" pitchFamily="34" charset="0"/>
              </a:rPr>
              <a:t>diminution de l’indice de fréquentation </a:t>
            </a:r>
            <a:r>
              <a:rPr lang="fr-FR" sz="5600" b="1" dirty="0" smtClean="0">
                <a:latin typeface="Calibri" panose="020F0502020204030204" pitchFamily="34" charset="0"/>
                <a:cs typeface="Arial" panose="020B0604020202020204" pitchFamily="34" charset="0"/>
              </a:rPr>
              <a:t>-0,3 personnes.</a:t>
            </a:r>
            <a:endParaRPr lang="fr-FR" sz="5600" b="1" dirty="0">
              <a:latin typeface="Calibri" panose="020F0502020204030204" pitchFamily="34" charset="0"/>
              <a:cs typeface="Arial" panose="020B0604020202020204" pitchFamily="34" charset="0"/>
            </a:endParaRPr>
          </a:p>
          <a:p>
            <a:pPr marL="0" indent="0">
              <a:buNone/>
            </a:pPr>
            <a:endParaRPr lang="fr-FR" sz="5600" b="1" dirty="0"/>
          </a:p>
          <a:p>
            <a:pPr marL="0" indent="0">
              <a:buNone/>
            </a:pPr>
            <a:endParaRPr lang="fr-FR" sz="2100" b="1" dirty="0" smtClean="0"/>
          </a:p>
          <a:p>
            <a:pPr marL="0" indent="0">
              <a:buNone/>
            </a:pPr>
            <a:endParaRPr lang="fr-FR" sz="1700" dirty="0">
              <a:solidFill>
                <a:srgbClr val="FF0000"/>
              </a:solidFill>
            </a:endParaRPr>
          </a:p>
          <a:p>
            <a:pPr marL="0" indent="0">
              <a:buNone/>
            </a:pPr>
            <a:endParaRPr lang="fr-FR" sz="1700" b="1" dirty="0" smtClean="0">
              <a:solidFill>
                <a:srgbClr val="FF0000"/>
              </a:solidFill>
            </a:endParaRPr>
          </a:p>
          <a:p>
            <a:endParaRPr lang="fr-FR" sz="1700" dirty="0" smtClean="0">
              <a:solidFill>
                <a:srgbClr val="FF0000"/>
              </a:solidFill>
            </a:endParaRPr>
          </a:p>
        </p:txBody>
      </p:sp>
    </p:spTree>
    <p:extLst>
      <p:ext uri="{BB962C8B-B14F-4D97-AF65-F5344CB8AC3E}">
        <p14:creationId xmlns:p14="http://schemas.microsoft.com/office/powerpoint/2010/main" val="21250827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a:spLocks noGrp="1"/>
          </p:cNvSpPr>
          <p:nvPr/>
        </p:nvSpPr>
        <p:spPr>
          <a:xfrm>
            <a:off x="689622" y="1307923"/>
            <a:ext cx="7764755" cy="4242155"/>
          </a:xfrm>
          <a:prstGeom prst="rect">
            <a:avLst/>
          </a:prstGeom>
        </p:spPr>
        <p:txBody>
          <a:bodyPr vert="horz" lIns="91440" tIns="45720" rIns="91440" bIns="45720" rtlCol="0">
            <a:normAutofit fontScale="325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fr-FR" sz="4800" b="1" dirty="0">
              <a:latin typeface="Calibri" panose="020F0502020204030204" pitchFamily="34" charset="0"/>
              <a:cs typeface="Arial" panose="020B0604020202020204" pitchFamily="34" charset="0"/>
            </a:endParaRPr>
          </a:p>
          <a:p>
            <a:pPr marL="0" indent="0">
              <a:buNone/>
            </a:pPr>
            <a:endParaRPr lang="fr-FR" sz="2100" b="1" dirty="0"/>
          </a:p>
          <a:p>
            <a:pPr marL="0" indent="0">
              <a:buNone/>
            </a:pPr>
            <a:endParaRPr lang="fr-FR" sz="4800" b="1" u="sng" dirty="0" smtClean="0">
              <a:latin typeface="Calibri" panose="020F0502020204030204" pitchFamily="34" charset="0"/>
            </a:endParaRPr>
          </a:p>
          <a:p>
            <a:pPr lvl="1"/>
            <a:r>
              <a:rPr lang="fr-FR" sz="4800" b="1" dirty="0" smtClean="0">
                <a:latin typeface="Calibri" panose="020F0502020204030204" pitchFamily="34" charset="0"/>
              </a:rPr>
              <a:t>La campagne médiatique du ZIKA, à laquelle la Martinique a été particulièrement exposée, </a:t>
            </a:r>
            <a:r>
              <a:rPr lang="fr-FR" sz="4800" b="1" dirty="0">
                <a:latin typeface="Calibri" panose="020F0502020204030204" pitchFamily="34" charset="0"/>
              </a:rPr>
              <a:t>a eu pour effet immédiat de provoquer </a:t>
            </a:r>
            <a:r>
              <a:rPr lang="fr-FR" sz="4800" b="1" dirty="0">
                <a:solidFill>
                  <a:srgbClr val="002060"/>
                </a:solidFill>
                <a:latin typeface="Calibri" panose="020F0502020204030204" pitchFamily="34" charset="0"/>
              </a:rPr>
              <a:t>Annulations</a:t>
            </a:r>
            <a:r>
              <a:rPr lang="fr-FR" sz="4800" b="1" dirty="0">
                <a:latin typeface="Calibri" panose="020F0502020204030204" pitchFamily="34" charset="0"/>
              </a:rPr>
              <a:t> mais surtout de </a:t>
            </a:r>
            <a:r>
              <a:rPr lang="fr-FR" sz="4800" b="1" dirty="0">
                <a:solidFill>
                  <a:srgbClr val="002060"/>
                </a:solidFill>
                <a:latin typeface="Calibri" panose="020F0502020204030204" pitchFamily="34" charset="0"/>
              </a:rPr>
              <a:t>stopper la dynamique commerciale </a:t>
            </a:r>
            <a:r>
              <a:rPr lang="fr-FR" sz="4800" b="1" dirty="0">
                <a:latin typeface="Calibri" panose="020F0502020204030204" pitchFamily="34" charset="0"/>
              </a:rPr>
              <a:t>et </a:t>
            </a:r>
            <a:r>
              <a:rPr lang="fr-FR" sz="4800" b="1" dirty="0" smtClean="0">
                <a:solidFill>
                  <a:srgbClr val="002060"/>
                </a:solidFill>
                <a:latin typeface="Calibri" panose="020F0502020204030204" pitchFamily="34" charset="0"/>
              </a:rPr>
              <a:t>d’impacter négativement le niveau des  </a:t>
            </a:r>
            <a:r>
              <a:rPr lang="fr-FR" sz="4800" b="1" dirty="0">
                <a:solidFill>
                  <a:srgbClr val="002060"/>
                </a:solidFill>
                <a:latin typeface="Calibri" panose="020F0502020204030204" pitchFamily="34" charset="0"/>
              </a:rPr>
              <a:t>Réservations </a:t>
            </a:r>
            <a:r>
              <a:rPr lang="fr-FR" sz="4800" b="1" dirty="0" smtClean="0">
                <a:solidFill>
                  <a:srgbClr val="002060"/>
                </a:solidFill>
                <a:latin typeface="Calibri" panose="020F0502020204030204" pitchFamily="34" charset="0"/>
              </a:rPr>
              <a:t>pour </a:t>
            </a:r>
            <a:r>
              <a:rPr lang="fr-FR" sz="4800" b="1" dirty="0">
                <a:solidFill>
                  <a:srgbClr val="002060"/>
                </a:solidFill>
                <a:latin typeface="Calibri" panose="020F0502020204030204" pitchFamily="34" charset="0"/>
              </a:rPr>
              <a:t>les mois à </a:t>
            </a:r>
            <a:r>
              <a:rPr lang="fr-FR" sz="4800" b="1" dirty="0" smtClean="0">
                <a:solidFill>
                  <a:srgbClr val="002060"/>
                </a:solidFill>
                <a:latin typeface="Calibri" panose="020F0502020204030204" pitchFamily="34" charset="0"/>
              </a:rPr>
              <a:t>venir</a:t>
            </a:r>
            <a:endParaRPr lang="fr-FR" sz="4800" b="1" u="sng" dirty="0" smtClean="0">
              <a:solidFill>
                <a:srgbClr val="002060"/>
              </a:solidFill>
              <a:latin typeface="Calibri" panose="020F0502020204030204" pitchFamily="34" charset="0"/>
            </a:endParaRPr>
          </a:p>
          <a:p>
            <a:pPr lvl="1"/>
            <a:r>
              <a:rPr lang="fr-FR" sz="4800" b="1" dirty="0" smtClean="0">
                <a:latin typeface="Calibri" panose="020F0502020204030204" pitchFamily="34" charset="0"/>
              </a:rPr>
              <a:t>Alors que la haute saison 2016 s’annonçait sous les meilleures auspices, la sur médiatisation du ZIKA </a:t>
            </a:r>
            <a:r>
              <a:rPr lang="fr-FR" sz="4800" b="1" dirty="0">
                <a:latin typeface="Calibri" panose="020F0502020204030204" pitchFamily="34" charset="0"/>
              </a:rPr>
              <a:t> </a:t>
            </a:r>
            <a:r>
              <a:rPr lang="fr-FR" sz="4800" b="1" dirty="0" smtClean="0">
                <a:latin typeface="Calibri" panose="020F0502020204030204" pitchFamily="34" charset="0"/>
              </a:rPr>
              <a:t>a provoqué l’anticipation de la fin de la haute saison. </a:t>
            </a:r>
            <a:endParaRPr lang="fr-FR" sz="4800" b="1" dirty="0">
              <a:latin typeface="Calibri" panose="020F0502020204030204" pitchFamily="34" charset="0"/>
            </a:endParaRPr>
          </a:p>
          <a:p>
            <a:pPr lvl="1"/>
            <a:r>
              <a:rPr lang="fr-FR" sz="4800" b="1" dirty="0" smtClean="0">
                <a:latin typeface="Calibri" panose="020F0502020204030204" pitchFamily="34" charset="0"/>
              </a:rPr>
              <a:t>La meilleure activité enregistrée sur le 1</a:t>
            </a:r>
            <a:r>
              <a:rPr lang="fr-FR" sz="4800" b="1" baseline="30000" dirty="0" smtClean="0">
                <a:latin typeface="Calibri" panose="020F0502020204030204" pitchFamily="34" charset="0"/>
              </a:rPr>
              <a:t>er</a:t>
            </a:r>
            <a:r>
              <a:rPr lang="fr-FR" sz="4800" b="1" dirty="0" smtClean="0">
                <a:latin typeface="Calibri" panose="020F0502020204030204" pitchFamily="34" charset="0"/>
              </a:rPr>
              <a:t> trimestre par rapport à 2015, a été réduite à néant à fin Septembre, puisque le Chiffre d’Affaires est désormais identique à celui de 2015.</a:t>
            </a:r>
          </a:p>
          <a:p>
            <a:pPr lvl="1"/>
            <a:r>
              <a:rPr lang="fr-FR" sz="4800" b="1" dirty="0" smtClean="0">
                <a:solidFill>
                  <a:srgbClr val="FF0000"/>
                </a:solidFill>
                <a:latin typeface="Calibri" panose="020F0502020204030204" pitchFamily="34" charset="0"/>
              </a:rPr>
              <a:t> Dans les mois à venir, notre marché secondaire étant moins porteur, on peut s’attendre avant le redémarrage de la prochaine haute saison à une fin d’année difficile.  Car après les derniers événements qui ont frappé la France au mois de juillet, on ne peut encore présager des répercussions qu’ils auront sur le comportement des Français en matière de consommation et en particulier pour le tourisme. </a:t>
            </a:r>
          </a:p>
          <a:p>
            <a:endParaRPr lang="fr-FR" sz="4800" dirty="0">
              <a:solidFill>
                <a:srgbClr val="FF0000"/>
              </a:solidFill>
            </a:endParaRPr>
          </a:p>
          <a:p>
            <a:pPr marL="0" indent="0">
              <a:buNone/>
            </a:pPr>
            <a:endParaRPr lang="fr-FR" sz="4800" b="1" dirty="0" smtClean="0">
              <a:solidFill>
                <a:srgbClr val="FF0000"/>
              </a:solidFill>
            </a:endParaRPr>
          </a:p>
          <a:p>
            <a:endParaRPr lang="fr-FR" sz="4800" dirty="0" smtClean="0">
              <a:solidFill>
                <a:srgbClr val="FF0000"/>
              </a:solidFill>
            </a:endParaRPr>
          </a:p>
        </p:txBody>
      </p:sp>
      <p:sp>
        <p:nvSpPr>
          <p:cNvPr id="8" name="Rectangle 7"/>
          <p:cNvSpPr/>
          <p:nvPr/>
        </p:nvSpPr>
        <p:spPr>
          <a:xfrm>
            <a:off x="463027" y="1772816"/>
            <a:ext cx="8229600" cy="499900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lvl="1"/>
            <a:r>
              <a:rPr lang="fr-FR" sz="1600" b="1" dirty="0" smtClean="0">
                <a:latin typeface="Calibri" panose="020F0502020204030204" pitchFamily="34" charset="0"/>
              </a:rPr>
              <a:t>- La </a:t>
            </a:r>
            <a:r>
              <a:rPr lang="fr-FR" sz="1600" b="1" dirty="0">
                <a:latin typeface="Calibri" panose="020F0502020204030204" pitchFamily="34" charset="0"/>
              </a:rPr>
              <a:t>campagne médiatique du ZIKA, à laquelle la Martinique a été particulièrement exposée, a eu pour effet immédiat de provoquer </a:t>
            </a:r>
            <a:r>
              <a:rPr lang="fr-FR" sz="1600" b="1" dirty="0">
                <a:solidFill>
                  <a:srgbClr val="002060"/>
                </a:solidFill>
                <a:latin typeface="Calibri" panose="020F0502020204030204" pitchFamily="34" charset="0"/>
              </a:rPr>
              <a:t>Annulations</a:t>
            </a:r>
            <a:r>
              <a:rPr lang="fr-FR" sz="1600" b="1" dirty="0">
                <a:latin typeface="Calibri" panose="020F0502020204030204" pitchFamily="34" charset="0"/>
              </a:rPr>
              <a:t> mais surtout de </a:t>
            </a:r>
            <a:r>
              <a:rPr lang="fr-FR" sz="1600" b="1" dirty="0">
                <a:solidFill>
                  <a:srgbClr val="002060"/>
                </a:solidFill>
                <a:latin typeface="Calibri" panose="020F0502020204030204" pitchFamily="34" charset="0"/>
              </a:rPr>
              <a:t>stopper la dynamique commerciale </a:t>
            </a:r>
            <a:r>
              <a:rPr lang="fr-FR" sz="1600" b="1" dirty="0">
                <a:latin typeface="Calibri" panose="020F0502020204030204" pitchFamily="34" charset="0"/>
              </a:rPr>
              <a:t>et </a:t>
            </a:r>
            <a:r>
              <a:rPr lang="fr-FR" sz="1600" b="1" dirty="0">
                <a:solidFill>
                  <a:srgbClr val="002060"/>
                </a:solidFill>
                <a:latin typeface="Calibri" panose="020F0502020204030204" pitchFamily="34" charset="0"/>
              </a:rPr>
              <a:t>d’impacter négativement le niveau des  Réservations pour les mois à venir</a:t>
            </a:r>
            <a:endParaRPr lang="fr-FR" sz="1600" b="1" u="sng" dirty="0">
              <a:solidFill>
                <a:srgbClr val="002060"/>
              </a:solidFill>
              <a:latin typeface="Calibri" panose="020F0502020204030204" pitchFamily="34" charset="0"/>
            </a:endParaRPr>
          </a:p>
          <a:p>
            <a:pPr lvl="1"/>
            <a:r>
              <a:rPr lang="fr-FR" sz="1600" b="1" dirty="0" smtClean="0">
                <a:latin typeface="Calibri" panose="020F0502020204030204" pitchFamily="34" charset="0"/>
              </a:rPr>
              <a:t>- Alors </a:t>
            </a:r>
            <a:r>
              <a:rPr lang="fr-FR" sz="1600" b="1" dirty="0">
                <a:latin typeface="Calibri" panose="020F0502020204030204" pitchFamily="34" charset="0"/>
              </a:rPr>
              <a:t>que la haute saison 2016 s’annonçait sous les meilleures auspices, la sur médiatisation du ZIKA  a provoqué l’anticipation de la fin de la haute saison. </a:t>
            </a:r>
          </a:p>
          <a:p>
            <a:pPr lvl="1"/>
            <a:r>
              <a:rPr lang="fr-FR" sz="1600" b="1" dirty="0" smtClean="0">
                <a:latin typeface="Calibri" panose="020F0502020204030204" pitchFamily="34" charset="0"/>
              </a:rPr>
              <a:t>La bonne activité </a:t>
            </a:r>
            <a:r>
              <a:rPr lang="fr-FR" sz="1600" b="1" dirty="0">
                <a:latin typeface="Calibri" panose="020F0502020204030204" pitchFamily="34" charset="0"/>
              </a:rPr>
              <a:t>enregistrée sur le 1</a:t>
            </a:r>
            <a:r>
              <a:rPr lang="fr-FR" sz="1600" b="1" baseline="30000" dirty="0">
                <a:latin typeface="Calibri" panose="020F0502020204030204" pitchFamily="34" charset="0"/>
              </a:rPr>
              <a:t>er</a:t>
            </a:r>
            <a:r>
              <a:rPr lang="fr-FR" sz="1600" b="1" dirty="0">
                <a:latin typeface="Calibri" panose="020F0502020204030204" pitchFamily="34" charset="0"/>
              </a:rPr>
              <a:t> trimestre </a:t>
            </a:r>
            <a:r>
              <a:rPr lang="fr-FR" sz="1600" b="1" dirty="0" smtClean="0">
                <a:latin typeface="Calibri" panose="020F0502020204030204" pitchFamily="34" charset="0"/>
              </a:rPr>
              <a:t>,s’est </a:t>
            </a:r>
            <a:r>
              <a:rPr lang="fr-FR" sz="1600" b="1" dirty="0">
                <a:latin typeface="Calibri" panose="020F0502020204030204" pitchFamily="34" charset="0"/>
              </a:rPr>
              <a:t>réduite </a:t>
            </a:r>
            <a:r>
              <a:rPr lang="fr-FR" sz="1600" b="1" dirty="0" smtClean="0">
                <a:latin typeface="Calibri" panose="020F0502020204030204" pitchFamily="34" charset="0"/>
              </a:rPr>
              <a:t>au fil des mois pour en final se retrouver quasiment au niveau de 2015 (+0,9 point d’occupation et + 1500K€ de Chiffre d’Affaires +2,7%)</a:t>
            </a:r>
          </a:p>
          <a:p>
            <a:pPr marL="742950" lvl="1" indent="-285750">
              <a:buFontTx/>
              <a:buChar char="-"/>
            </a:pPr>
            <a:r>
              <a:rPr lang="fr-FR" sz="1600" b="1" dirty="0" smtClean="0">
                <a:solidFill>
                  <a:srgbClr val="FF0000"/>
                </a:solidFill>
                <a:latin typeface="Calibri" panose="020F0502020204030204" pitchFamily="34" charset="0"/>
              </a:rPr>
              <a:t>En  2017 après </a:t>
            </a:r>
            <a:r>
              <a:rPr lang="fr-FR" sz="1600" b="1" dirty="0">
                <a:solidFill>
                  <a:srgbClr val="FF0000"/>
                </a:solidFill>
                <a:latin typeface="Calibri" panose="020F0502020204030204" pitchFamily="34" charset="0"/>
              </a:rPr>
              <a:t>les derniers événements qui ont frappé la </a:t>
            </a:r>
            <a:r>
              <a:rPr lang="fr-FR" sz="1600" b="1" dirty="0" smtClean="0">
                <a:solidFill>
                  <a:srgbClr val="FF0000"/>
                </a:solidFill>
                <a:latin typeface="Calibri" panose="020F0502020204030204" pitchFamily="34" charset="0"/>
              </a:rPr>
              <a:t>France, l’Europe, La Turquie renforçant le climat d’insécurité, </a:t>
            </a:r>
            <a:r>
              <a:rPr lang="fr-FR" sz="1600" b="1" dirty="0">
                <a:solidFill>
                  <a:srgbClr val="FF0000"/>
                </a:solidFill>
                <a:latin typeface="Calibri" panose="020F0502020204030204" pitchFamily="34" charset="0"/>
              </a:rPr>
              <a:t>on ne peut encore présager des répercussions </a:t>
            </a:r>
            <a:r>
              <a:rPr lang="fr-FR" sz="1600" b="1" dirty="0" smtClean="0">
                <a:solidFill>
                  <a:srgbClr val="FF0000"/>
                </a:solidFill>
                <a:latin typeface="Calibri" panose="020F0502020204030204" pitchFamily="34" charset="0"/>
              </a:rPr>
              <a:t>qu’ils </a:t>
            </a:r>
            <a:r>
              <a:rPr lang="fr-FR" sz="1600" b="1" dirty="0">
                <a:solidFill>
                  <a:srgbClr val="FF0000"/>
                </a:solidFill>
                <a:latin typeface="Calibri" panose="020F0502020204030204" pitchFamily="34" charset="0"/>
              </a:rPr>
              <a:t>auront sur le comportement des Français en matière de consommation et en particulier pour le tourisme. </a:t>
            </a:r>
            <a:r>
              <a:rPr lang="fr-FR" sz="1600" b="1" dirty="0" smtClean="0">
                <a:solidFill>
                  <a:srgbClr val="FF0000"/>
                </a:solidFill>
                <a:latin typeface="Calibri" panose="020F0502020204030204" pitchFamily="34" charset="0"/>
              </a:rPr>
              <a:t>Mais on se veut d’espérer que compte tenu des nombreuses destinations Moyens courriers qui seront affectées durablement, la zone Caraïbes et la Martinique en particulier seront considérées comme des destinations REFUGE.</a:t>
            </a:r>
          </a:p>
        </p:txBody>
      </p:sp>
      <p:sp>
        <p:nvSpPr>
          <p:cNvPr id="9" name="Titre 1"/>
          <p:cNvSpPr>
            <a:spLocks noGrp="1"/>
          </p:cNvSpPr>
          <p:nvPr>
            <p:ph type="title"/>
          </p:nvPr>
        </p:nvSpPr>
        <p:spPr>
          <a:prstGeom prst="round2DiagRect">
            <a:avLst/>
          </a:prstGeom>
          <a:solidFill>
            <a:srgbClr val="FCD5B5"/>
          </a:solidFill>
        </p:spPr>
        <p:style>
          <a:lnRef idx="2">
            <a:schemeClr val="accent4"/>
          </a:lnRef>
          <a:fillRef idx="1">
            <a:schemeClr val="lt1"/>
          </a:fillRef>
          <a:effectRef idx="0">
            <a:schemeClr val="accent4"/>
          </a:effectRef>
          <a:fontRef idx="minor">
            <a:schemeClr val="dk1"/>
          </a:fontRef>
        </p:style>
        <p:txBody>
          <a:bodyPr/>
          <a:lstStyle/>
          <a:p>
            <a:pPr algn="ctr"/>
            <a:r>
              <a:rPr lang="fr-FR" dirty="0" smtClean="0"/>
              <a:t>OBSERVATIONS</a:t>
            </a:r>
            <a:endParaRPr lang="fr-FR" dirty="0"/>
          </a:p>
        </p:txBody>
      </p:sp>
    </p:spTree>
    <p:extLst>
      <p:ext uri="{BB962C8B-B14F-4D97-AF65-F5344CB8AC3E}">
        <p14:creationId xmlns:p14="http://schemas.microsoft.com/office/powerpoint/2010/main" val="3617436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76" name="Picture 1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3713" y="260350"/>
            <a:ext cx="5113337" cy="441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4" name="Espace réservé du numéro de diapositive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FontTx/>
              <a:buNone/>
            </a:pPr>
            <a:fld id="{DCCC6775-00BA-4017-A40C-B8671B68B692}" type="slidenum">
              <a:rPr lang="fr-FR" altLang="fr-FR" sz="1400" smtClean="0"/>
              <a:pPr>
                <a:spcBef>
                  <a:spcPct val="0"/>
                </a:spcBef>
                <a:buFontTx/>
                <a:buNone/>
              </a:pPr>
              <a:t>15</a:t>
            </a:fld>
            <a:endParaRPr lang="fr-FR" altLang="fr-FR" sz="1400" smtClean="0"/>
          </a:p>
        </p:txBody>
      </p:sp>
      <p:pic>
        <p:nvPicPr>
          <p:cNvPr id="5" name="Imag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11760" y="5013176"/>
            <a:ext cx="3906392" cy="1339651"/>
          </a:xfrm>
          <a:prstGeom prst="rect">
            <a:avLst/>
          </a:prstGeom>
        </p:spPr>
      </p:pic>
    </p:spTree>
    <p:extLst>
      <p:ext uri="{BB962C8B-B14F-4D97-AF65-F5344CB8AC3E}">
        <p14:creationId xmlns:p14="http://schemas.microsoft.com/office/powerpoint/2010/main" val="42210167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9" presetClass="entr" presetSubtype="0" decel="100000" fill="hold" nodeType="afterEffect">
                                  <p:stCondLst>
                                    <p:cond delay="0"/>
                                  </p:stCondLst>
                                  <p:childTnLst>
                                    <p:set>
                                      <p:cBhvr>
                                        <p:cTn id="6" dur="1" fill="hold">
                                          <p:stCondLst>
                                            <p:cond delay="0"/>
                                          </p:stCondLst>
                                        </p:cTn>
                                        <p:tgtEl>
                                          <p:spTgt spid="15376"/>
                                        </p:tgtEl>
                                        <p:attrNameLst>
                                          <p:attrName>style.visibility</p:attrName>
                                        </p:attrNameLst>
                                      </p:cBhvr>
                                      <p:to>
                                        <p:strVal val="visible"/>
                                      </p:to>
                                    </p:set>
                                    <p:anim calcmode="lin" valueType="num">
                                      <p:cBhvr>
                                        <p:cTn id="7" dur="3000" fill="hold"/>
                                        <p:tgtEl>
                                          <p:spTgt spid="15376"/>
                                        </p:tgtEl>
                                        <p:attrNameLst>
                                          <p:attrName>ppt_w</p:attrName>
                                        </p:attrNameLst>
                                      </p:cBhvr>
                                      <p:tavLst>
                                        <p:tav tm="0">
                                          <p:val>
                                            <p:fltVal val="0"/>
                                          </p:val>
                                        </p:tav>
                                        <p:tav tm="100000">
                                          <p:val>
                                            <p:strVal val="#ppt_w"/>
                                          </p:val>
                                        </p:tav>
                                      </p:tavLst>
                                    </p:anim>
                                    <p:anim calcmode="lin" valueType="num">
                                      <p:cBhvr>
                                        <p:cTn id="8" dur="3000" fill="hold"/>
                                        <p:tgtEl>
                                          <p:spTgt spid="15376"/>
                                        </p:tgtEl>
                                        <p:attrNameLst>
                                          <p:attrName>ppt_h</p:attrName>
                                        </p:attrNameLst>
                                      </p:cBhvr>
                                      <p:tavLst>
                                        <p:tav tm="0">
                                          <p:val>
                                            <p:fltVal val="0"/>
                                          </p:val>
                                        </p:tav>
                                        <p:tav tm="100000">
                                          <p:val>
                                            <p:strVal val="#ppt_h"/>
                                          </p:val>
                                        </p:tav>
                                      </p:tavLst>
                                    </p:anim>
                                    <p:anim calcmode="lin" valueType="num">
                                      <p:cBhvr>
                                        <p:cTn id="9" dur="3000" fill="hold"/>
                                        <p:tgtEl>
                                          <p:spTgt spid="15376"/>
                                        </p:tgtEl>
                                        <p:attrNameLst>
                                          <p:attrName>style.rotation</p:attrName>
                                        </p:attrNameLst>
                                      </p:cBhvr>
                                      <p:tavLst>
                                        <p:tav tm="0">
                                          <p:val>
                                            <p:fltVal val="360"/>
                                          </p:val>
                                        </p:tav>
                                        <p:tav tm="100000">
                                          <p:val>
                                            <p:fltVal val="0"/>
                                          </p:val>
                                        </p:tav>
                                      </p:tavLst>
                                    </p:anim>
                                    <p:animEffect transition="in" filter="fade">
                                      <p:cBhvr>
                                        <p:cTn id="10" dur="3000"/>
                                        <p:tgtEl>
                                          <p:spTgt spid="15376"/>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1000" fill="hold"/>
                                        <p:tgtEl>
                                          <p:spTgt spid="5"/>
                                        </p:tgtEl>
                                        <p:attrNameLst>
                                          <p:attrName>ppt_w</p:attrName>
                                        </p:attrNameLst>
                                      </p:cBhvr>
                                      <p:tavLst>
                                        <p:tav tm="0">
                                          <p:val>
                                            <p:fltVal val="0"/>
                                          </p:val>
                                        </p:tav>
                                        <p:tav tm="100000">
                                          <p:val>
                                            <p:strVal val="#ppt_w"/>
                                          </p:val>
                                        </p:tav>
                                      </p:tavLst>
                                    </p:anim>
                                    <p:anim calcmode="lin" valueType="num">
                                      <p:cBhvr>
                                        <p:cTn id="16" dur="1000" fill="hold"/>
                                        <p:tgtEl>
                                          <p:spTgt spid="5"/>
                                        </p:tgtEl>
                                        <p:attrNameLst>
                                          <p:attrName>ppt_h</p:attrName>
                                        </p:attrNameLst>
                                      </p:cBhvr>
                                      <p:tavLst>
                                        <p:tav tm="0">
                                          <p:val>
                                            <p:fltVal val="0"/>
                                          </p:val>
                                        </p:tav>
                                        <p:tav tm="100000">
                                          <p:val>
                                            <p:strVal val="#ppt_h"/>
                                          </p:val>
                                        </p:tav>
                                      </p:tavLst>
                                    </p:anim>
                                    <p:anim calcmode="lin" valueType="num">
                                      <p:cBhvr>
                                        <p:cTn id="17" dur="1000" fill="hold"/>
                                        <p:tgtEl>
                                          <p:spTgt spid="5"/>
                                        </p:tgtEl>
                                        <p:attrNameLst>
                                          <p:attrName>style.rotation</p:attrName>
                                        </p:attrNameLst>
                                      </p:cBhvr>
                                      <p:tavLst>
                                        <p:tav tm="0">
                                          <p:val>
                                            <p:fltVal val="90"/>
                                          </p:val>
                                        </p:tav>
                                        <p:tav tm="100000">
                                          <p:val>
                                            <p:fltVal val="0"/>
                                          </p:val>
                                        </p:tav>
                                      </p:tavLst>
                                    </p:anim>
                                    <p:animEffect transition="in" filter="fade">
                                      <p:cBhvr>
                                        <p:cTn id="1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5278" y="261759"/>
            <a:ext cx="8229600" cy="1143000"/>
          </a:xfrm>
          <a:prstGeom prst="round2DiagRect">
            <a:avLst/>
          </a:prstGeom>
          <a:solidFill>
            <a:srgbClr val="FCD5B5"/>
          </a:solidFill>
          <a:ln>
            <a:solidFill>
              <a:srgbClr val="002060"/>
            </a:solidFill>
          </a:ln>
        </p:spPr>
        <p:txBody>
          <a:bodyPr/>
          <a:lstStyle/>
          <a:p>
            <a:pPr algn="ctr"/>
            <a:r>
              <a:rPr lang="fr-FR" dirty="0" smtClean="0"/>
              <a:t>DESTINATION  MARTINIQUE</a:t>
            </a:r>
            <a:endParaRPr lang="fr-FR" dirty="0"/>
          </a:p>
        </p:txBody>
      </p:sp>
      <p:sp>
        <p:nvSpPr>
          <p:cNvPr id="4" name="Flèche droite 3"/>
          <p:cNvSpPr/>
          <p:nvPr/>
        </p:nvSpPr>
        <p:spPr>
          <a:xfrm>
            <a:off x="1259632" y="3284984"/>
            <a:ext cx="189735" cy="7200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space réservé du contenu 2"/>
          <p:cNvSpPr>
            <a:spLocks noGrp="1"/>
          </p:cNvSpPr>
          <p:nvPr>
            <p:ph idx="1"/>
          </p:nvPr>
        </p:nvSpPr>
        <p:spPr>
          <a:xfrm>
            <a:off x="457200" y="1600200"/>
            <a:ext cx="8229600" cy="5069160"/>
          </a:xfrm>
          <a:solidFill>
            <a:schemeClr val="accent6">
              <a:lumMod val="40000"/>
              <a:lumOff val="60000"/>
            </a:schemeClr>
          </a:solidFill>
        </p:spPr>
        <p:txBody>
          <a:bodyPr>
            <a:normAutofit lnSpcReduction="10000"/>
          </a:bodyPr>
          <a:lstStyle/>
          <a:p>
            <a:pPr marL="0" indent="0">
              <a:buNone/>
            </a:pPr>
            <a:r>
              <a:rPr lang="fr-FR" sz="2000" b="1" i="1" dirty="0" smtClean="0"/>
              <a:t>Le contexte en France et en Europe</a:t>
            </a:r>
            <a:endParaRPr lang="fr-FR" sz="1500" i="1" dirty="0" smtClean="0"/>
          </a:p>
          <a:p>
            <a:r>
              <a:rPr lang="fr-FR" sz="1400" i="1" dirty="0" smtClean="0"/>
              <a:t> Des signes d’une légère reprise de la croissance sont constatées en Europe et en France		</a:t>
            </a:r>
          </a:p>
          <a:p>
            <a:r>
              <a:rPr lang="fr-FR" sz="1400" dirty="0" smtClean="0"/>
              <a:t>La situation politique en Afrique et au Moyen Orient, les attentats et la situation de guerre en Syrie ont déstabilisés beaucoup de destinations ‘Moyen Courrier‘(Tunisie, Egypte, Turquie…</a:t>
            </a:r>
            <a:endParaRPr lang="fr-FR" sz="1400" b="1" dirty="0" smtClean="0"/>
          </a:p>
          <a:p>
            <a:pPr marL="0" indent="0">
              <a:buNone/>
            </a:pPr>
            <a:r>
              <a:rPr lang="fr-FR" sz="1400" b="1" dirty="0" smtClean="0"/>
              <a:t>*      </a:t>
            </a:r>
            <a:r>
              <a:rPr lang="fr-FR" sz="1400" dirty="0" smtClean="0"/>
              <a:t>Cet environnement a eu un effet bénéfique pour les destinations ‘Long Courrier’ et en particulier  les Caraïbes. Pour la première fois depuis bien longtemps la haute saison s’annonce très bien pour la Martinique.</a:t>
            </a:r>
          </a:p>
          <a:p>
            <a:pPr marL="0" indent="0">
              <a:buNone/>
            </a:pPr>
            <a:r>
              <a:rPr lang="fr-FR" sz="2000" b="1" dirty="0" smtClean="0"/>
              <a:t>En Martinique</a:t>
            </a:r>
          </a:p>
          <a:p>
            <a:r>
              <a:rPr lang="fr-FR" sz="1400" dirty="0" smtClean="0"/>
              <a:t>La situation de l’hôtellerie en général est préoccupante. L’année 2015  </a:t>
            </a:r>
            <a:r>
              <a:rPr lang="fr-FR" sz="1400" dirty="0"/>
              <a:t>e</a:t>
            </a:r>
            <a:r>
              <a:rPr lang="fr-FR" sz="1400" dirty="0" smtClean="0"/>
              <a:t>st marquée par la fermeture de 2 nouveaux établissements: Le Club </a:t>
            </a:r>
            <a:r>
              <a:rPr lang="fr-FR" sz="1400" dirty="0" err="1" smtClean="0"/>
              <a:t>Marouba</a:t>
            </a:r>
            <a:r>
              <a:rPr lang="fr-FR" sz="1400" dirty="0" smtClean="0"/>
              <a:t> et</a:t>
            </a:r>
            <a:r>
              <a:rPr lang="fr-FR" sz="1400" dirty="0"/>
              <a:t> </a:t>
            </a:r>
            <a:r>
              <a:rPr lang="fr-FR" sz="1400" dirty="0" smtClean="0"/>
              <a:t>Le Club des Trois Ilets </a:t>
            </a:r>
          </a:p>
          <a:p>
            <a:pPr marL="0" indent="0">
              <a:buNone/>
            </a:pPr>
            <a:r>
              <a:rPr lang="fr-FR" sz="1500" dirty="0"/>
              <a:t> </a:t>
            </a:r>
            <a:r>
              <a:rPr lang="fr-FR" sz="1500" dirty="0" smtClean="0"/>
              <a:t>                                      </a:t>
            </a:r>
            <a:r>
              <a:rPr lang="fr-FR" sz="1300" b="1" dirty="0" smtClean="0"/>
              <a:t>MAIS  DES RAISONS D’ESPERER</a:t>
            </a:r>
          </a:p>
          <a:p>
            <a:r>
              <a:rPr lang="fr-FR" sz="1400" dirty="0"/>
              <a:t>Malgré une situation difficile, les hôtels continuent à investir et remettre leur produit au goût du jour (</a:t>
            </a:r>
            <a:r>
              <a:rPr lang="fr-FR" sz="1400" dirty="0" err="1"/>
              <a:t>Karibea</a:t>
            </a:r>
            <a:r>
              <a:rPr lang="fr-FR" sz="1400" dirty="0"/>
              <a:t> </a:t>
            </a:r>
            <a:r>
              <a:rPr lang="fr-FR" sz="1400" dirty="0" err="1"/>
              <a:t>Resort</a:t>
            </a:r>
            <a:r>
              <a:rPr lang="fr-FR" sz="1400" dirty="0"/>
              <a:t> Ste Luce, </a:t>
            </a:r>
            <a:r>
              <a:rPr lang="fr-FR" sz="1400" dirty="0" err="1" smtClean="0"/>
              <a:t>Panoramic</a:t>
            </a:r>
            <a:r>
              <a:rPr lang="fr-FR" sz="1400" dirty="0" smtClean="0"/>
              <a:t>…)</a:t>
            </a:r>
          </a:p>
          <a:p>
            <a:r>
              <a:rPr lang="fr-FR" sz="1400" dirty="0" smtClean="0"/>
              <a:t>Ouverture d’un nouvel établissement: Hôtel  Simon 94 chambres 4 étoiles à Fort de France</a:t>
            </a:r>
            <a:endParaRPr lang="fr-FR" sz="1400" dirty="0"/>
          </a:p>
          <a:p>
            <a:r>
              <a:rPr lang="fr-FR" sz="1400" dirty="0" smtClean="0"/>
              <a:t>La croisière est en forte progression avec les croisières Costa et MSC qui renforcent Fort de France comme tête de ligne</a:t>
            </a:r>
          </a:p>
          <a:p>
            <a:r>
              <a:rPr lang="fr-FR" sz="1400" dirty="0"/>
              <a:t>O</a:t>
            </a:r>
            <a:r>
              <a:rPr lang="fr-FR" sz="1400" dirty="0" smtClean="0"/>
              <a:t>ffre aérienne élargie, avec les nouvelles rotations de NORVEGIAN, sur le marché américain. </a:t>
            </a:r>
          </a:p>
          <a:p>
            <a:pPr marL="0" indent="0">
              <a:buNone/>
            </a:pPr>
            <a:r>
              <a:rPr lang="fr-FR" sz="1000" dirty="0" smtClean="0"/>
              <a:t>		</a:t>
            </a:r>
            <a:r>
              <a:rPr lang="fr-FR" sz="1300" b="1" dirty="0" smtClean="0"/>
              <a:t>ALORS QUE TOUT SEMBLAIT ALLER POUR LE MIEUX ‘</a:t>
            </a:r>
            <a:r>
              <a:rPr lang="fr-FR" sz="1600" b="1" dirty="0" smtClean="0"/>
              <a:t>ZIKA’ EST ARRIVE</a:t>
            </a:r>
          </a:p>
          <a:p>
            <a:pPr marL="0" indent="0">
              <a:buNone/>
            </a:pPr>
            <a:endParaRPr lang="fr-FR" sz="1200" b="1" dirty="0" smtClean="0"/>
          </a:p>
          <a:p>
            <a:pPr marL="0" indent="0">
              <a:buNone/>
            </a:pPr>
            <a:endParaRPr lang="fr-FR" sz="1700" dirty="0" smtClean="0"/>
          </a:p>
        </p:txBody>
      </p:sp>
    </p:spTree>
    <p:extLst>
      <p:ext uri="{BB962C8B-B14F-4D97-AF65-F5344CB8AC3E}">
        <p14:creationId xmlns:p14="http://schemas.microsoft.com/office/powerpoint/2010/main" val="26358354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7602" y="17235"/>
            <a:ext cx="9144000" cy="6858000"/>
          </a:xfrm>
          <a:prstGeom prst="rect">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1124744"/>
            <a:ext cx="8229600" cy="2160240"/>
          </a:xfrm>
        </p:spPr>
        <p:txBody>
          <a:bodyPr>
            <a:noAutofit/>
          </a:bodyPr>
          <a:lstStyle/>
          <a:p>
            <a:pPr algn="ctr"/>
            <a:r>
              <a:rPr lang="fr-FR" dirty="0" smtClean="0">
                <a:solidFill>
                  <a:srgbClr val="002060"/>
                </a:solidFill>
              </a:rPr>
              <a:t>CONSTAT  MARKETING</a:t>
            </a:r>
            <a:br>
              <a:rPr lang="fr-FR" dirty="0" smtClean="0">
                <a:solidFill>
                  <a:srgbClr val="002060"/>
                </a:solidFill>
              </a:rPr>
            </a:br>
            <a:endParaRPr lang="fr-FR" dirty="0">
              <a:solidFill>
                <a:srgbClr val="002060"/>
              </a:solidFill>
            </a:endParaRPr>
          </a:p>
        </p:txBody>
      </p:sp>
      <p:pic>
        <p:nvPicPr>
          <p:cNvPr id="3" name="Image 2" descr="fris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09456"/>
            <a:ext cx="9144000" cy="781984"/>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75610" y="3567448"/>
            <a:ext cx="3777577" cy="1383642"/>
          </a:xfrm>
          <a:prstGeom prst="rect">
            <a:avLst/>
          </a:prstGeom>
        </p:spPr>
      </p:pic>
    </p:spTree>
    <p:extLst>
      <p:ext uri="{BB962C8B-B14F-4D97-AF65-F5344CB8AC3E}">
        <p14:creationId xmlns:p14="http://schemas.microsoft.com/office/powerpoint/2010/main" val="75870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p:cTn id="13" dur="1000" fill="hold"/>
                                        <p:tgtEl>
                                          <p:spTgt spid="4"/>
                                        </p:tgtEl>
                                        <p:attrNameLst>
                                          <p:attrName>ppt_w</p:attrName>
                                        </p:attrNameLst>
                                      </p:cBhvr>
                                      <p:tavLst>
                                        <p:tav tm="0">
                                          <p:val>
                                            <p:fltVal val="0"/>
                                          </p:val>
                                        </p:tav>
                                        <p:tav tm="100000">
                                          <p:val>
                                            <p:strVal val="#ppt_w"/>
                                          </p:val>
                                        </p:tav>
                                      </p:tavLst>
                                    </p:anim>
                                    <p:anim calcmode="lin" valueType="num">
                                      <p:cBhvr>
                                        <p:cTn id="14" dur="1000" fill="hold"/>
                                        <p:tgtEl>
                                          <p:spTgt spid="4"/>
                                        </p:tgtEl>
                                        <p:attrNameLst>
                                          <p:attrName>ppt_h</p:attrName>
                                        </p:attrNameLst>
                                      </p:cBhvr>
                                      <p:tavLst>
                                        <p:tav tm="0">
                                          <p:val>
                                            <p:fltVal val="0"/>
                                          </p:val>
                                        </p:tav>
                                        <p:tav tm="100000">
                                          <p:val>
                                            <p:strVal val="#ppt_h"/>
                                          </p:val>
                                        </p:tav>
                                      </p:tavLst>
                                    </p:anim>
                                    <p:anim calcmode="lin" valueType="num">
                                      <p:cBhvr>
                                        <p:cTn id="15" dur="1000" fill="hold"/>
                                        <p:tgtEl>
                                          <p:spTgt spid="4"/>
                                        </p:tgtEl>
                                        <p:attrNameLst>
                                          <p:attrName>style.rotation</p:attrName>
                                        </p:attrNameLst>
                                      </p:cBhvr>
                                      <p:tavLst>
                                        <p:tav tm="0">
                                          <p:val>
                                            <p:fltVal val="90"/>
                                          </p:val>
                                        </p:tav>
                                        <p:tav tm="100000">
                                          <p:val>
                                            <p:fltVal val="0"/>
                                          </p:val>
                                        </p:tav>
                                      </p:tavLst>
                                    </p:anim>
                                    <p:animEffect transition="in" filter="fade">
                                      <p:cBhvr>
                                        <p:cTn id="16"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prstGeom prst="round2DiagRect">
            <a:avLst/>
          </a:prstGeom>
          <a:solidFill>
            <a:srgbClr val="FCD5B5"/>
          </a:solidFill>
          <a:ln>
            <a:solidFill>
              <a:srgbClr val="002060"/>
            </a:solidFill>
          </a:ln>
        </p:spPr>
        <p:style>
          <a:lnRef idx="1">
            <a:schemeClr val="accent4"/>
          </a:lnRef>
          <a:fillRef idx="2">
            <a:schemeClr val="accent4"/>
          </a:fillRef>
          <a:effectRef idx="1">
            <a:schemeClr val="accent4"/>
          </a:effectRef>
          <a:fontRef idx="minor">
            <a:schemeClr val="dk1"/>
          </a:fontRef>
        </p:style>
        <p:txBody>
          <a:bodyPr>
            <a:normAutofit fontScale="90000"/>
          </a:bodyPr>
          <a:lstStyle/>
          <a:p>
            <a:pPr algn="ctr"/>
            <a:r>
              <a:rPr lang="fr-FR" dirty="0" smtClean="0"/>
              <a:t>ARRIVEES  France</a:t>
            </a:r>
            <a:br>
              <a:rPr lang="fr-FR" dirty="0" smtClean="0"/>
            </a:br>
            <a:r>
              <a:rPr lang="fr-FR" dirty="0" smtClean="0"/>
              <a:t>AEROPORT FORT de FRANCE</a:t>
            </a:r>
            <a:endParaRPr lang="fr-FR" dirty="0"/>
          </a:p>
        </p:txBody>
      </p:sp>
      <p:graphicFrame>
        <p:nvGraphicFramePr>
          <p:cNvPr id="4" name="Objet 3"/>
          <p:cNvGraphicFramePr>
            <a:graphicFrameLocks noChangeAspect="1"/>
          </p:cNvGraphicFramePr>
          <p:nvPr>
            <p:extLst>
              <p:ext uri="{D42A27DB-BD31-4B8C-83A1-F6EECF244321}">
                <p14:modId xmlns:p14="http://schemas.microsoft.com/office/powerpoint/2010/main" val="2445574186"/>
              </p:ext>
            </p:extLst>
          </p:nvPr>
        </p:nvGraphicFramePr>
        <p:xfrm>
          <a:off x="428525" y="1700808"/>
          <a:ext cx="8258275" cy="4943475"/>
        </p:xfrm>
        <a:graphic>
          <a:graphicData uri="http://schemas.openxmlformats.org/presentationml/2006/ole">
            <mc:AlternateContent xmlns:mc="http://schemas.openxmlformats.org/markup-compatibility/2006">
              <mc:Choice xmlns:v="urn:schemas-microsoft-com:vml" Requires="v">
                <p:oleObj spid="_x0000_s10302" name="Worksheet" r:id="rId4" imgW="9134640" imgH="4943520" progId="Excel.Sheet.12">
                  <p:link updateAutomatic="1"/>
                </p:oleObj>
              </mc:Choice>
              <mc:Fallback>
                <p:oleObj name="Worksheet" r:id="rId4" imgW="9134640" imgH="4943520" progId="Excel.Sheet.12">
                  <p:link updateAutomatic="1"/>
                  <p:pic>
                    <p:nvPicPr>
                      <p:cNvPr id="0" name=""/>
                      <p:cNvPicPr/>
                      <p:nvPr/>
                    </p:nvPicPr>
                    <p:blipFill>
                      <a:blip r:embed="rId5"/>
                      <a:stretch>
                        <a:fillRect/>
                      </a:stretch>
                    </p:blipFill>
                    <p:spPr>
                      <a:xfrm>
                        <a:off x="428525" y="1700808"/>
                        <a:ext cx="8258275" cy="4943475"/>
                      </a:xfrm>
                      <a:prstGeom prst="rect">
                        <a:avLst/>
                      </a:prstGeom>
                    </p:spPr>
                  </p:pic>
                </p:oleObj>
              </mc:Fallback>
            </mc:AlternateContent>
          </a:graphicData>
        </a:graphic>
      </p:graphicFrame>
    </p:spTree>
    <p:extLst>
      <p:ext uri="{BB962C8B-B14F-4D97-AF65-F5344CB8AC3E}">
        <p14:creationId xmlns:p14="http://schemas.microsoft.com/office/powerpoint/2010/main" val="16369606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prstGeom prst="round2DiagRect">
            <a:avLst/>
          </a:prstGeom>
          <a:solidFill>
            <a:srgbClr val="FCD5B5"/>
          </a:solidFill>
          <a:ln>
            <a:solidFill>
              <a:srgbClr val="002060"/>
            </a:solidFill>
          </a:ln>
        </p:spPr>
        <p:txBody>
          <a:bodyPr>
            <a:normAutofit fontScale="90000"/>
          </a:bodyPr>
          <a:lstStyle/>
          <a:p>
            <a:pPr algn="ctr"/>
            <a:r>
              <a:rPr lang="fr-FR" dirty="0" smtClean="0"/>
              <a:t>ORIGINE  NATIONALITES</a:t>
            </a:r>
            <a:br>
              <a:rPr lang="fr-FR" dirty="0" smtClean="0"/>
            </a:br>
            <a:r>
              <a:rPr lang="fr-FR" dirty="0" smtClean="0"/>
              <a:t>NUITEES</a:t>
            </a:r>
            <a:endParaRPr lang="fr-FR" dirty="0"/>
          </a:p>
        </p:txBody>
      </p:sp>
      <p:graphicFrame>
        <p:nvGraphicFramePr>
          <p:cNvPr id="3" name="Objet 2"/>
          <p:cNvGraphicFramePr>
            <a:graphicFrameLocks noChangeAspect="1"/>
          </p:cNvGraphicFramePr>
          <p:nvPr>
            <p:extLst>
              <p:ext uri="{D42A27DB-BD31-4B8C-83A1-F6EECF244321}">
                <p14:modId xmlns:p14="http://schemas.microsoft.com/office/powerpoint/2010/main" val="3669465636"/>
              </p:ext>
            </p:extLst>
          </p:nvPr>
        </p:nvGraphicFramePr>
        <p:xfrm>
          <a:off x="457200" y="1556792"/>
          <a:ext cx="8218650" cy="5184576"/>
        </p:xfrm>
        <a:graphic>
          <a:graphicData uri="http://schemas.openxmlformats.org/presentationml/2006/ole">
            <mc:AlternateContent xmlns:mc="http://schemas.openxmlformats.org/markup-compatibility/2006">
              <mc:Choice xmlns:v="urn:schemas-microsoft-com:vml" Requires="v">
                <p:oleObj spid="_x0000_s12348" name="Worksheet" r:id="rId4" imgW="7467600" imgH="6476823" progId="Excel.Sheet.12">
                  <p:link updateAutomatic="1"/>
                </p:oleObj>
              </mc:Choice>
              <mc:Fallback>
                <p:oleObj name="Worksheet" r:id="rId4" imgW="7467600" imgH="6476823" progId="Excel.Sheet.12">
                  <p:link updateAutomatic="1"/>
                  <p:pic>
                    <p:nvPicPr>
                      <p:cNvPr id="0" name=""/>
                      <p:cNvPicPr/>
                      <p:nvPr/>
                    </p:nvPicPr>
                    <p:blipFill>
                      <a:blip r:embed="rId5"/>
                      <a:stretch>
                        <a:fillRect/>
                      </a:stretch>
                    </p:blipFill>
                    <p:spPr>
                      <a:xfrm>
                        <a:off x="457200" y="1556792"/>
                        <a:ext cx="8218650" cy="5184576"/>
                      </a:xfrm>
                      <a:prstGeom prst="rect">
                        <a:avLst/>
                      </a:prstGeom>
                    </p:spPr>
                  </p:pic>
                </p:oleObj>
              </mc:Fallback>
            </mc:AlternateContent>
          </a:graphicData>
        </a:graphic>
      </p:graphicFrame>
    </p:spTree>
    <p:extLst>
      <p:ext uri="{BB962C8B-B14F-4D97-AF65-F5344CB8AC3E}">
        <p14:creationId xmlns:p14="http://schemas.microsoft.com/office/powerpoint/2010/main" val="15645174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p:cNvSpPr>
            <a:spLocks noGrp="1"/>
          </p:cNvSpPr>
          <p:nvPr>
            <p:ph type="title"/>
          </p:nvPr>
        </p:nvSpPr>
        <p:spPr>
          <a:prstGeom prst="round2DiagRect">
            <a:avLst/>
          </a:prstGeom>
          <a:solidFill>
            <a:schemeClr val="accent6">
              <a:lumMod val="40000"/>
              <a:lumOff val="60000"/>
            </a:schemeClr>
          </a:solidFill>
          <a:ln>
            <a:solidFill>
              <a:srgbClr val="002060"/>
            </a:solidFill>
          </a:ln>
        </p:spPr>
        <p:txBody>
          <a:bodyPr>
            <a:normAutofit/>
          </a:bodyPr>
          <a:lstStyle/>
          <a:p>
            <a:pPr algn="ctr"/>
            <a:r>
              <a:rPr lang="fr-FR" dirty="0" smtClean="0"/>
              <a:t>EVOLUTION des MARCHES en 2016</a:t>
            </a:r>
            <a:endParaRPr lang="fr-FR" dirty="0"/>
          </a:p>
        </p:txBody>
      </p:sp>
      <p:graphicFrame>
        <p:nvGraphicFramePr>
          <p:cNvPr id="5" name="Objet 4"/>
          <p:cNvGraphicFramePr>
            <a:graphicFrameLocks noChangeAspect="1"/>
          </p:cNvGraphicFramePr>
          <p:nvPr>
            <p:extLst>
              <p:ext uri="{D42A27DB-BD31-4B8C-83A1-F6EECF244321}">
                <p14:modId xmlns:p14="http://schemas.microsoft.com/office/powerpoint/2010/main" val="1984848378"/>
              </p:ext>
            </p:extLst>
          </p:nvPr>
        </p:nvGraphicFramePr>
        <p:xfrm>
          <a:off x="466725" y="2000250"/>
          <a:ext cx="8193088" cy="4224338"/>
        </p:xfrm>
        <a:graphic>
          <a:graphicData uri="http://schemas.openxmlformats.org/presentationml/2006/ole">
            <mc:AlternateContent xmlns:mc="http://schemas.openxmlformats.org/markup-compatibility/2006">
              <mc:Choice xmlns:v="urn:schemas-microsoft-com:vml" Requires="v">
                <p:oleObj spid="_x0000_s33855" name="Worksheet" r:id="rId3" imgW="6772225" imgH="3086100" progId="Excel.Sheet.12">
                  <p:link updateAutomatic="1"/>
                </p:oleObj>
              </mc:Choice>
              <mc:Fallback>
                <p:oleObj name="Worksheet" r:id="rId3" imgW="6772225" imgH="3086100" progId="Excel.Sheet.12">
                  <p:link updateAutomatic="1"/>
                  <p:pic>
                    <p:nvPicPr>
                      <p:cNvPr id="0" name=""/>
                      <p:cNvPicPr/>
                      <p:nvPr/>
                    </p:nvPicPr>
                    <p:blipFill>
                      <a:blip r:embed="rId4"/>
                      <a:stretch>
                        <a:fillRect/>
                      </a:stretch>
                    </p:blipFill>
                    <p:spPr>
                      <a:xfrm>
                        <a:off x="466725" y="2000250"/>
                        <a:ext cx="8193088" cy="4224338"/>
                      </a:xfrm>
                      <a:prstGeom prst="rect">
                        <a:avLst/>
                      </a:prstGeom>
                    </p:spPr>
                  </p:pic>
                </p:oleObj>
              </mc:Fallback>
            </mc:AlternateContent>
          </a:graphicData>
        </a:graphic>
      </p:graphicFrame>
    </p:spTree>
    <p:extLst>
      <p:ext uri="{BB962C8B-B14F-4D97-AF65-F5344CB8AC3E}">
        <p14:creationId xmlns:p14="http://schemas.microsoft.com/office/powerpoint/2010/main" val="3135321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61759"/>
            <a:ext cx="8229600" cy="1143000"/>
          </a:xfrm>
          <a:prstGeom prst="round2DiagRect">
            <a:avLst/>
          </a:prstGeom>
          <a:solidFill>
            <a:srgbClr val="FCD5B5"/>
          </a:solidFill>
          <a:ln>
            <a:solidFill>
              <a:srgbClr val="002060"/>
            </a:solidFill>
          </a:ln>
        </p:spPr>
        <p:txBody>
          <a:bodyPr/>
          <a:lstStyle/>
          <a:p>
            <a:pPr algn="ctr"/>
            <a:r>
              <a:rPr lang="fr-FR" dirty="0" smtClean="0"/>
              <a:t>LES  CHIFFRES  CLES</a:t>
            </a:r>
            <a:endParaRPr lang="fr-FR" dirty="0"/>
          </a:p>
        </p:txBody>
      </p:sp>
      <p:graphicFrame>
        <p:nvGraphicFramePr>
          <p:cNvPr id="3" name="Objet 2"/>
          <p:cNvGraphicFramePr>
            <a:graphicFrameLocks noChangeAspect="1"/>
          </p:cNvGraphicFramePr>
          <p:nvPr>
            <p:extLst>
              <p:ext uri="{D42A27DB-BD31-4B8C-83A1-F6EECF244321}">
                <p14:modId xmlns:p14="http://schemas.microsoft.com/office/powerpoint/2010/main" val="155628856"/>
              </p:ext>
            </p:extLst>
          </p:nvPr>
        </p:nvGraphicFramePr>
        <p:xfrm>
          <a:off x="251520" y="1988840"/>
          <a:ext cx="8640960" cy="4536504"/>
        </p:xfrm>
        <a:graphic>
          <a:graphicData uri="http://schemas.openxmlformats.org/presentationml/2006/ole">
            <mc:AlternateContent xmlns:mc="http://schemas.openxmlformats.org/markup-compatibility/2006">
              <mc:Choice xmlns:v="urn:schemas-microsoft-com:vml" Requires="v">
                <p:oleObj spid="_x0000_s17471" name="Worksheet" r:id="rId3" imgW="7572525" imgH="4086092" progId="Excel.Sheet.12">
                  <p:link updateAutomatic="1"/>
                </p:oleObj>
              </mc:Choice>
              <mc:Fallback>
                <p:oleObj name="Worksheet" r:id="rId3" imgW="7572525" imgH="4086092" progId="Excel.Sheet.12">
                  <p:link updateAutomatic="1"/>
                  <p:pic>
                    <p:nvPicPr>
                      <p:cNvPr id="0" name=""/>
                      <p:cNvPicPr/>
                      <p:nvPr/>
                    </p:nvPicPr>
                    <p:blipFill>
                      <a:blip r:embed="rId4"/>
                      <a:stretch>
                        <a:fillRect/>
                      </a:stretch>
                    </p:blipFill>
                    <p:spPr>
                      <a:xfrm>
                        <a:off x="251520" y="1988840"/>
                        <a:ext cx="8640960" cy="4536504"/>
                      </a:xfrm>
                      <a:prstGeom prst="rect">
                        <a:avLst/>
                      </a:prstGeom>
                    </p:spPr>
                  </p:pic>
                </p:oleObj>
              </mc:Fallback>
            </mc:AlternateContent>
          </a:graphicData>
        </a:graphic>
      </p:graphicFrame>
    </p:spTree>
    <p:extLst>
      <p:ext uri="{BB962C8B-B14F-4D97-AF65-F5344CB8AC3E}">
        <p14:creationId xmlns:p14="http://schemas.microsoft.com/office/powerpoint/2010/main" val="31547238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6863"/>
            <a:ext cx="9144000" cy="6858000"/>
          </a:xfrm>
          <a:prstGeom prst="rect">
            <a:avLst/>
          </a:prstGeom>
          <a:solidFill>
            <a:srgbClr val="FCD5B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2" name="Titre 1"/>
          <p:cNvSpPr>
            <a:spLocks noGrp="1"/>
          </p:cNvSpPr>
          <p:nvPr>
            <p:ph type="title"/>
          </p:nvPr>
        </p:nvSpPr>
        <p:spPr>
          <a:xfrm>
            <a:off x="457200" y="1772816"/>
            <a:ext cx="8229600" cy="1944216"/>
          </a:xfrm>
        </p:spPr>
        <p:txBody>
          <a:bodyPr>
            <a:noAutofit/>
          </a:bodyPr>
          <a:lstStyle/>
          <a:p>
            <a:pPr algn="ctr"/>
            <a:r>
              <a:rPr lang="fr-FR" dirty="0" smtClean="0">
                <a:solidFill>
                  <a:srgbClr val="002060"/>
                </a:solidFill>
              </a:rPr>
              <a:t>ZILEA</a:t>
            </a:r>
            <a:br>
              <a:rPr lang="fr-FR" dirty="0" smtClean="0">
                <a:solidFill>
                  <a:srgbClr val="002060"/>
                </a:solidFill>
              </a:rPr>
            </a:br>
            <a:r>
              <a:rPr lang="fr-FR" dirty="0" smtClean="0">
                <a:solidFill>
                  <a:srgbClr val="002060"/>
                </a:solidFill>
              </a:rPr>
              <a:t>LES  STATISTIQUES</a:t>
            </a:r>
            <a:br>
              <a:rPr lang="fr-FR" dirty="0" smtClean="0">
                <a:solidFill>
                  <a:srgbClr val="002060"/>
                </a:solidFill>
              </a:rPr>
            </a:br>
            <a:endParaRPr lang="fr-FR" dirty="0">
              <a:solidFill>
                <a:srgbClr val="002060"/>
              </a:solidFill>
            </a:endParaRPr>
          </a:p>
        </p:txBody>
      </p:sp>
      <p:pic>
        <p:nvPicPr>
          <p:cNvPr id="3" name="Image 2" descr="frise2.jp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6109456"/>
            <a:ext cx="9144000" cy="781984"/>
          </a:xfrm>
          <a:prstGeom prst="rect">
            <a:avLst/>
          </a:prstGeom>
        </p:spPr>
      </p:pic>
      <p:pic>
        <p:nvPicPr>
          <p:cNvPr id="7" name="Imag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690812" y="3878490"/>
            <a:ext cx="3762375" cy="1278702"/>
          </a:xfrm>
          <a:prstGeom prst="rect">
            <a:avLst/>
          </a:prstGeom>
        </p:spPr>
      </p:pic>
    </p:spTree>
    <p:extLst>
      <p:ext uri="{BB962C8B-B14F-4D97-AF65-F5344CB8AC3E}">
        <p14:creationId xmlns:p14="http://schemas.microsoft.com/office/powerpoint/2010/main" val="2516920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fltVal val="0"/>
                                          </p:val>
                                        </p:tav>
                                        <p:tav tm="100000">
                                          <p:val>
                                            <p:strVal val="#ppt_w"/>
                                          </p:val>
                                        </p:tav>
                                      </p:tavLst>
                                    </p:anim>
                                    <p:anim calcmode="lin" valueType="num">
                                      <p:cBhvr>
                                        <p:cTn id="14" dur="1000" fill="hold"/>
                                        <p:tgtEl>
                                          <p:spTgt spid="7"/>
                                        </p:tgtEl>
                                        <p:attrNameLst>
                                          <p:attrName>ppt_h</p:attrName>
                                        </p:attrNameLst>
                                      </p:cBhvr>
                                      <p:tavLst>
                                        <p:tav tm="0">
                                          <p:val>
                                            <p:fltVal val="0"/>
                                          </p:val>
                                        </p:tav>
                                        <p:tav tm="100000">
                                          <p:val>
                                            <p:strVal val="#ppt_h"/>
                                          </p:val>
                                        </p:tav>
                                      </p:tavLst>
                                    </p:anim>
                                    <p:anim calcmode="lin" valueType="num">
                                      <p:cBhvr>
                                        <p:cTn id="15" dur="1000" fill="hold"/>
                                        <p:tgtEl>
                                          <p:spTgt spid="7"/>
                                        </p:tgtEl>
                                        <p:attrNameLst>
                                          <p:attrName>style.rotation</p:attrName>
                                        </p:attrNameLst>
                                      </p:cBhvr>
                                      <p:tavLst>
                                        <p:tav tm="0">
                                          <p:val>
                                            <p:fltVal val="90"/>
                                          </p:val>
                                        </p:tav>
                                        <p:tav tm="100000">
                                          <p:val>
                                            <p:fltVal val="0"/>
                                          </p:val>
                                        </p:tav>
                                      </p:tavLst>
                                    </p:anim>
                                    <p:animEffect transition="in" filter="fade">
                                      <p:cBhvr>
                                        <p:cTn id="16"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re 1"/>
          <p:cNvSpPr>
            <a:spLocks noGrp="1"/>
          </p:cNvSpPr>
          <p:nvPr>
            <p:ph type="title"/>
          </p:nvPr>
        </p:nvSpPr>
        <p:spPr>
          <a:xfrm>
            <a:off x="457200" y="332656"/>
            <a:ext cx="8229600" cy="1143000"/>
          </a:xfrm>
          <a:prstGeom prst="round2DiagRect">
            <a:avLst/>
          </a:prstGeom>
          <a:solidFill>
            <a:schemeClr val="accent6">
              <a:lumMod val="40000"/>
              <a:lumOff val="60000"/>
            </a:schemeClr>
          </a:solidFill>
          <a:ln>
            <a:solidFill>
              <a:srgbClr val="002060"/>
            </a:solidFill>
          </a:ln>
        </p:spPr>
        <p:txBody>
          <a:bodyPr/>
          <a:lstStyle/>
          <a:p>
            <a:pPr algn="ctr"/>
            <a:r>
              <a:rPr lang="fr-FR" dirty="0" smtClean="0"/>
              <a:t>LE  PERIMETRE</a:t>
            </a:r>
            <a:endParaRPr lang="fr-FR" dirty="0"/>
          </a:p>
        </p:txBody>
      </p:sp>
      <p:sp>
        <p:nvSpPr>
          <p:cNvPr id="10" name="Rectangle 2"/>
          <p:cNvSpPr txBox="1">
            <a:spLocks noChangeArrowheads="1"/>
          </p:cNvSpPr>
          <p:nvPr/>
        </p:nvSpPr>
        <p:spPr bwMode="auto">
          <a:xfrm>
            <a:off x="484564" y="1196752"/>
            <a:ext cx="8229600" cy="1296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fr-FR" altLang="fr-FR" sz="1400" b="1" i="1" dirty="0">
                <a:solidFill>
                  <a:srgbClr val="002060"/>
                </a:solidFill>
              </a:rPr>
              <a:t/>
            </a:r>
            <a:br>
              <a:rPr lang="fr-FR" altLang="fr-FR" sz="1400" b="1" i="1" dirty="0">
                <a:solidFill>
                  <a:srgbClr val="002060"/>
                </a:solidFill>
              </a:rPr>
            </a:br>
            <a:r>
              <a:rPr lang="fr-FR" altLang="fr-FR" sz="1400" b="1" i="1" dirty="0"/>
              <a:t/>
            </a:r>
            <a:br>
              <a:rPr lang="fr-FR" altLang="fr-FR" sz="1400" b="1" i="1" dirty="0"/>
            </a:br>
            <a:r>
              <a:rPr lang="fr-FR" altLang="fr-FR" sz="1600" dirty="0">
                <a:solidFill>
                  <a:srgbClr val="002060"/>
                </a:solidFill>
              </a:rPr>
              <a:t>Statistiques tenues à partir de </a:t>
            </a:r>
            <a:r>
              <a:rPr lang="fr-FR" altLang="fr-FR" sz="1600" b="1" dirty="0" smtClean="0">
                <a:solidFill>
                  <a:srgbClr val="FF0000"/>
                </a:solidFill>
              </a:rPr>
              <a:t>1897 </a:t>
            </a:r>
            <a:r>
              <a:rPr lang="fr-FR" altLang="fr-FR" sz="1600" b="1" dirty="0">
                <a:solidFill>
                  <a:srgbClr val="FF0000"/>
                </a:solidFill>
              </a:rPr>
              <a:t>chambres</a:t>
            </a:r>
            <a:r>
              <a:rPr lang="fr-FR" altLang="fr-FR" sz="1600" dirty="0">
                <a:solidFill>
                  <a:srgbClr val="FF0000"/>
                </a:solidFill>
              </a:rPr>
              <a:t> </a:t>
            </a:r>
            <a:r>
              <a:rPr lang="fr-FR" altLang="fr-FR" sz="1600" dirty="0">
                <a:solidFill>
                  <a:srgbClr val="002060"/>
                </a:solidFill>
              </a:rPr>
              <a:t>pour</a:t>
            </a:r>
            <a:r>
              <a:rPr lang="fr-FR" altLang="fr-FR" sz="1600" dirty="0"/>
              <a:t>  </a:t>
            </a:r>
            <a:r>
              <a:rPr lang="fr-FR" altLang="fr-FR" sz="1600" b="1" dirty="0" smtClean="0">
                <a:solidFill>
                  <a:srgbClr val="00B050"/>
                </a:solidFill>
              </a:rPr>
              <a:t>19</a:t>
            </a:r>
            <a:r>
              <a:rPr lang="fr-FR" altLang="fr-FR" sz="1600" dirty="0" smtClean="0">
                <a:solidFill>
                  <a:srgbClr val="00B050"/>
                </a:solidFill>
              </a:rPr>
              <a:t> </a:t>
            </a:r>
            <a:r>
              <a:rPr lang="fr-FR" altLang="fr-FR" sz="1600" b="1" dirty="0">
                <a:solidFill>
                  <a:srgbClr val="00B050"/>
                </a:solidFill>
              </a:rPr>
              <a:t>établissements</a:t>
            </a:r>
            <a:r>
              <a:rPr lang="fr-FR" altLang="fr-FR" sz="1600" dirty="0">
                <a:solidFill>
                  <a:srgbClr val="FF0000"/>
                </a:solidFill>
              </a:rPr>
              <a:t> </a:t>
            </a:r>
            <a:r>
              <a:rPr lang="fr-FR" altLang="fr-FR" sz="1600" dirty="0">
                <a:solidFill>
                  <a:srgbClr val="002060"/>
                </a:solidFill>
              </a:rPr>
              <a:t>soit une moyenne de </a:t>
            </a:r>
            <a:r>
              <a:rPr lang="fr-FR" altLang="fr-FR" sz="1600" b="1" dirty="0" smtClean="0">
                <a:solidFill>
                  <a:srgbClr val="FF9900"/>
                </a:solidFill>
              </a:rPr>
              <a:t>100 </a:t>
            </a:r>
            <a:r>
              <a:rPr lang="fr-FR" altLang="fr-FR" sz="1600" b="1" dirty="0">
                <a:solidFill>
                  <a:srgbClr val="FF9900"/>
                </a:solidFill>
              </a:rPr>
              <a:t>chambres</a:t>
            </a:r>
            <a:r>
              <a:rPr lang="fr-FR" altLang="fr-FR" sz="1600" b="1" dirty="0"/>
              <a:t> </a:t>
            </a:r>
            <a:r>
              <a:rPr lang="fr-FR" altLang="fr-FR" sz="1600" dirty="0">
                <a:solidFill>
                  <a:srgbClr val="002060"/>
                </a:solidFill>
              </a:rPr>
              <a:t>par établissement. </a:t>
            </a:r>
          </a:p>
        </p:txBody>
      </p:sp>
      <p:graphicFrame>
        <p:nvGraphicFramePr>
          <p:cNvPr id="11" name="Objet 10"/>
          <p:cNvGraphicFramePr>
            <a:graphicFrameLocks noChangeAspect="1"/>
          </p:cNvGraphicFramePr>
          <p:nvPr>
            <p:extLst>
              <p:ext uri="{D42A27DB-BD31-4B8C-83A1-F6EECF244321}">
                <p14:modId xmlns:p14="http://schemas.microsoft.com/office/powerpoint/2010/main" val="3667154415"/>
              </p:ext>
            </p:extLst>
          </p:nvPr>
        </p:nvGraphicFramePr>
        <p:xfrm>
          <a:off x="484564" y="2492896"/>
          <a:ext cx="8202236" cy="4248472"/>
        </p:xfrm>
        <a:graphic>
          <a:graphicData uri="http://schemas.openxmlformats.org/presentationml/2006/ole">
            <mc:AlternateContent xmlns:mc="http://schemas.openxmlformats.org/markup-compatibility/2006">
              <mc:Choice xmlns:v="urn:schemas-microsoft-com:vml" Requires="v">
                <p:oleObj spid="_x0000_s32838" name="Worksheet" r:id="rId4" imgW="4543275" imgH="2695752" progId="Excel.Sheet.12">
                  <p:link updateAutomatic="1"/>
                </p:oleObj>
              </mc:Choice>
              <mc:Fallback>
                <p:oleObj name="Worksheet" r:id="rId4" imgW="4543275" imgH="2695752" progId="Excel.Sheet.12">
                  <p:link updateAutomatic="1"/>
                  <p:pic>
                    <p:nvPicPr>
                      <p:cNvPr id="0" name=""/>
                      <p:cNvPicPr/>
                      <p:nvPr/>
                    </p:nvPicPr>
                    <p:blipFill>
                      <a:blip r:embed="rId5"/>
                      <a:stretch>
                        <a:fillRect/>
                      </a:stretch>
                    </p:blipFill>
                    <p:spPr>
                      <a:xfrm>
                        <a:off x="484564" y="2492896"/>
                        <a:ext cx="8202236" cy="4248472"/>
                      </a:xfrm>
                      <a:prstGeom prst="rect">
                        <a:avLst/>
                      </a:prstGeom>
                    </p:spPr>
                  </p:pic>
                </p:oleObj>
              </mc:Fallback>
            </mc:AlternateContent>
          </a:graphicData>
        </a:graphic>
      </p:graphicFrame>
    </p:spTree>
    <p:extLst>
      <p:ext uri="{BB962C8B-B14F-4D97-AF65-F5344CB8AC3E}">
        <p14:creationId xmlns:p14="http://schemas.microsoft.com/office/powerpoint/2010/main" val="1378824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Thème Offic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entury Gothic">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11691</TotalTime>
  <Words>805</Words>
  <Application>Microsoft Office PowerPoint</Application>
  <PresentationFormat>Affichage à l'écran (4:3)</PresentationFormat>
  <Paragraphs>74</Paragraphs>
  <Slides>15</Slides>
  <Notes>11</Notes>
  <HiddenSlides>0</HiddenSlides>
  <MMClips>0</MMClips>
  <ScaleCrop>false</ScaleCrop>
  <HeadingPairs>
    <vt:vector size="8" baseType="variant">
      <vt:variant>
        <vt:lpstr>Polices utilisées</vt:lpstr>
      </vt:variant>
      <vt:variant>
        <vt:i4>3</vt:i4>
      </vt:variant>
      <vt:variant>
        <vt:lpstr>Thème</vt:lpstr>
      </vt:variant>
      <vt:variant>
        <vt:i4>1</vt:i4>
      </vt:variant>
      <vt:variant>
        <vt:lpstr>Liens</vt:lpstr>
      </vt:variant>
      <vt:variant>
        <vt:i4>9</vt:i4>
      </vt:variant>
      <vt:variant>
        <vt:lpstr>Titres des diapositives</vt:lpstr>
      </vt:variant>
      <vt:variant>
        <vt:i4>15</vt:i4>
      </vt:variant>
    </vt:vector>
  </HeadingPairs>
  <TitlesOfParts>
    <vt:vector size="28" baseType="lpstr">
      <vt:lpstr>Arial</vt:lpstr>
      <vt:lpstr>Calibri</vt:lpstr>
      <vt:lpstr>Century Gothic</vt:lpstr>
      <vt:lpstr>Thème Office</vt:lpstr>
      <vt:lpstr>C:\Users\Utilisateur\Documents\Statistiques ZILEA\Presentation STATS 2017\2017.Conférence PRESSE\Presentation PRESSE FEV 2017\Présentation PRESSE Hotellerie ZILEA Année 2016\Dossier presentation annuel 2016.xlsx!Arrivées Aeroport!L1C1:L20C13</vt:lpstr>
      <vt:lpstr>C:\Users\Utilisateur\Documents\Statistiques ZILEA\Presentation STATS 2016\Présentation AG 24 JANV 2017\Documents presentation ANNEE 2016\Dossier presentation annuel 2016.xlsx!Statistiques Nationalités!L4C1:L36C9</vt:lpstr>
      <vt:lpstr>C:\Users\Utilisateur\Documents\Statistiques ZILEA\Presentation STATS 2016\Présentation AG 24 JANV 2017\Documents presentation ANNEE 2016\Dossier presentation annuel 2016.xlsx!Evolution marchés![Dossier presentation annuel 2016.xlsx]Evolution marchés Graphique 1</vt:lpstr>
      <vt:lpstr>C:\Users\Utilisateur\Documents\Statistiques ZILEA\Presentation STATS 2017\2017.Conférence PRESSE\Presentation PRESSE FEV 2017\Présentation PRESSE Hotellerie ZILEA Année 2016\Dossier presentation annuel 2016.xlsx!Chiffres a retenir!L4C1:L30C9</vt:lpstr>
      <vt:lpstr>C:\Users\Utilisateur\Documents\Statistiques ZILEA\Presentation STATS 2016\Présentation Presse 15-09-2016\Tableau activité presentation 15-09-2016.xlsx!Echantillonnage!L6C1:L19C4</vt:lpstr>
      <vt:lpstr>C:\Users\Utilisateur\Documents\Statistiques ZILEA\Presentation STATS 2017\2017.Conférence PRESSE\Presentation PRESSE FEV 2017\Présentation PRESSE Hotellerie ZILEA Année 2016\Dossier presentation annuel 2016.xlsx!Evolution!L1C1:L4C12</vt:lpstr>
      <vt:lpstr>C:\Users\Utilisateur\Documents\Statistiques ZILEA\Presentation STATS 2016\Présentation AG 24 JANV 2017\Documents presentation ANNEE 2016\Dossier presentation annuel 2016.xlsx!Evolution par trimestre!L1C1:L17C6</vt:lpstr>
      <vt:lpstr>C:\Users\Utilisateur\Documents\Statistiques ZILEA\Presentation STATS 2016\Présentation AG 24 JANV 2017\Documents presentation ANNEE 2016\Dossier presentation annuel 2016.xlsx!Evolution par trimestre!L19C8:L26C14</vt:lpstr>
      <vt:lpstr>C:\Users\Utilisateur\Documents\Statistiques ZILEA\Presentation STATS 2016\Présentation AG 24 JANV 2017\Documents presentation ANNEE 2016\Dossier presentation annuel 2016.xlsx!C.A Global![Dossier presentation annuel 2016.xlsx]C.A Global Graphique 1</vt:lpstr>
      <vt:lpstr> ZILEA CONFERENCE de PRESSE 2 Février 2017 Statistiques Annuelles HOTELLERIE   2016  </vt:lpstr>
      <vt:lpstr>DESTINATION  MARTINIQUE</vt:lpstr>
      <vt:lpstr>CONSTAT  MARKETING </vt:lpstr>
      <vt:lpstr>ARRIVEES  France AEROPORT FORT de FRANCE</vt:lpstr>
      <vt:lpstr>ORIGINE  NATIONALITES NUITEES</vt:lpstr>
      <vt:lpstr>EVOLUTION des MARCHES en 2016</vt:lpstr>
      <vt:lpstr>LES  CHIFFRES  CLES</vt:lpstr>
      <vt:lpstr>ZILEA LES  STATISTIQUES </vt:lpstr>
      <vt:lpstr>LE  PERIMETRE</vt:lpstr>
      <vt:lpstr>LES PERFORMANCES de 2007 à 2016</vt:lpstr>
      <vt:lpstr>LES PERFORMANCES 2016 Par Trimestre</vt:lpstr>
      <vt:lpstr>CHIFFRES D’AFFAIRES 2007 à 2016</vt:lpstr>
      <vt:lpstr>COMMENTAIRES ANNEE 2016</vt:lpstr>
      <vt:lpstr>OBSERVATIONS</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Hugues LEFEVRE</dc:creator>
  <cp:lastModifiedBy>Utilisateur</cp:lastModifiedBy>
  <cp:revision>548</cp:revision>
  <cp:lastPrinted>2015-04-27T19:08:24Z</cp:lastPrinted>
  <dcterms:created xsi:type="dcterms:W3CDTF">2014-09-15T19:53:26Z</dcterms:created>
  <dcterms:modified xsi:type="dcterms:W3CDTF">2017-02-02T03:59:11Z</dcterms:modified>
</cp:coreProperties>
</file>