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85" r:id="rId2"/>
    <p:sldId id="434" r:id="rId3"/>
    <p:sldId id="436" r:id="rId4"/>
    <p:sldId id="437" r:id="rId5"/>
    <p:sldId id="438" r:id="rId6"/>
    <p:sldId id="478" r:id="rId7"/>
    <p:sldId id="479" r:id="rId8"/>
    <p:sldId id="480" r:id="rId9"/>
    <p:sldId id="481" r:id="rId10"/>
    <p:sldId id="482" r:id="rId11"/>
    <p:sldId id="476" r:id="rId12"/>
    <p:sldId id="477" r:id="rId13"/>
    <p:sldId id="440" r:id="rId14"/>
    <p:sldId id="420" r:id="rId15"/>
    <p:sldId id="422" r:id="rId16"/>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initials="U" lastIdx="0" clrIdx="0">
    <p:extLst>
      <p:ext uri="{19B8F6BF-5375-455C-9EA6-DF929625EA0E}">
        <p15:presenceInfo xmlns:p15="http://schemas.microsoft.com/office/powerpoint/2012/main" userId="Utilisa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FAE5C1"/>
    <a:srgbClr val="002060"/>
    <a:srgbClr val="1C5A23"/>
    <a:srgbClr val="FDF0D8"/>
    <a:srgbClr val="00FF00"/>
    <a:srgbClr val="D30E09"/>
    <a:srgbClr val="314485"/>
    <a:srgbClr val="99CCCC"/>
    <a:srgbClr val="7FC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69666" autoAdjust="0"/>
  </p:normalViewPr>
  <p:slideViewPr>
    <p:cSldViewPr>
      <p:cViewPr varScale="1">
        <p:scale>
          <a:sx n="63" d="100"/>
          <a:sy n="63" d="100"/>
        </p:scale>
        <p:origin x="216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7ECC4-34B3-41DA-AB43-9AA5BA4A5794}"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FR"/>
        </a:p>
      </dgm:t>
    </dgm:pt>
    <dgm:pt modelId="{48B44F70-51C0-4620-B04E-C8834255EEC6}">
      <dgm:prSet phldrT="[Texte]"/>
      <dgm:spPr>
        <a:solidFill>
          <a:srgbClr val="009900"/>
        </a:solidFill>
      </dgm:spPr>
      <dgm:t>
        <a:bodyPr/>
        <a:lstStyle/>
        <a:p>
          <a:r>
            <a:rPr lang="fr-FR"/>
            <a:t>+2,2%</a:t>
          </a:r>
        </a:p>
      </dgm:t>
    </dgm:pt>
    <dgm:pt modelId="{18484BD4-A24D-4A1F-A45A-2A7CDB008621}" type="parTrans" cxnId="{A8143CBA-42B6-4BF2-B1C8-D58DAE1094CA}">
      <dgm:prSet/>
      <dgm:spPr/>
      <dgm:t>
        <a:bodyPr/>
        <a:lstStyle/>
        <a:p>
          <a:endParaRPr lang="fr-FR"/>
        </a:p>
      </dgm:t>
    </dgm:pt>
    <dgm:pt modelId="{73BD2989-6F67-4E36-82CC-F7201B310F23}" type="sibTrans" cxnId="{A8143CBA-42B6-4BF2-B1C8-D58DAE1094CA}">
      <dgm:prSet/>
      <dgm:spPr/>
      <dgm:t>
        <a:bodyPr/>
        <a:lstStyle/>
        <a:p>
          <a:endParaRPr lang="fr-FR"/>
        </a:p>
      </dgm:t>
    </dgm:pt>
    <dgm:pt modelId="{2A1C5281-89ED-4511-BF31-4FF8B3A8E715}">
      <dgm:prSet phldrT="[Texte]"/>
      <dgm:spPr>
        <a:solidFill>
          <a:srgbClr val="D60093"/>
        </a:solidFill>
      </dgm:spPr>
      <dgm:t>
        <a:bodyPr/>
        <a:lstStyle/>
        <a:p>
          <a:r>
            <a:rPr lang="fr-FR"/>
            <a:t>+4,3%</a:t>
          </a:r>
        </a:p>
      </dgm:t>
    </dgm:pt>
    <dgm:pt modelId="{93B35CD5-B973-45D7-B715-C406202836C0}" type="parTrans" cxnId="{89ED7A0D-04B7-4D1F-A657-E567F8612733}">
      <dgm:prSet/>
      <dgm:spPr/>
      <dgm:t>
        <a:bodyPr/>
        <a:lstStyle/>
        <a:p>
          <a:endParaRPr lang="fr-FR"/>
        </a:p>
      </dgm:t>
    </dgm:pt>
    <dgm:pt modelId="{6226B7A1-301A-48AC-B570-B013B0D9AC5E}" type="sibTrans" cxnId="{89ED7A0D-04B7-4D1F-A657-E567F8612733}">
      <dgm:prSet/>
      <dgm:spPr/>
      <dgm:t>
        <a:bodyPr/>
        <a:lstStyle/>
        <a:p>
          <a:endParaRPr lang="fr-FR"/>
        </a:p>
      </dgm:t>
    </dgm:pt>
    <dgm:pt modelId="{3386809B-1091-4724-80DB-5ED30F61A7A9}">
      <dgm:prSet phldrT="[Texte]" custT="1"/>
      <dgm:spPr>
        <a:solidFill>
          <a:srgbClr val="FF99FF">
            <a:alpha val="89804"/>
          </a:srgbClr>
        </a:solidFill>
      </dgm:spPr>
      <dgm:t>
        <a:bodyPr/>
        <a:lstStyle/>
        <a:p>
          <a:r>
            <a:rPr lang="fr-FR" sz="2000" b="1" dirty="0"/>
            <a:t>+ 17 400 Nuitées</a:t>
          </a:r>
        </a:p>
      </dgm:t>
    </dgm:pt>
    <dgm:pt modelId="{BFF64EEE-BFEA-408E-9C5D-87CA376D3B9E}" type="parTrans" cxnId="{5B28391F-6BF4-4C65-BA12-F62298CA36B0}">
      <dgm:prSet/>
      <dgm:spPr/>
      <dgm:t>
        <a:bodyPr/>
        <a:lstStyle/>
        <a:p>
          <a:endParaRPr lang="fr-FR"/>
        </a:p>
      </dgm:t>
    </dgm:pt>
    <dgm:pt modelId="{937386ED-E585-4E76-898F-3F19B5E543A3}" type="sibTrans" cxnId="{5B28391F-6BF4-4C65-BA12-F62298CA36B0}">
      <dgm:prSet/>
      <dgm:spPr/>
      <dgm:t>
        <a:bodyPr/>
        <a:lstStyle/>
        <a:p>
          <a:endParaRPr lang="fr-FR"/>
        </a:p>
      </dgm:t>
    </dgm:pt>
    <dgm:pt modelId="{49C622C3-1B97-4C49-8DDD-7B4660D76366}">
      <dgm:prSet/>
      <dgm:spPr>
        <a:solidFill>
          <a:srgbClr val="002060"/>
        </a:solidFill>
      </dgm:spPr>
      <dgm:t>
        <a:bodyPr/>
        <a:lstStyle/>
        <a:p>
          <a:r>
            <a:rPr lang="fr-FR"/>
            <a:t>+5,9%</a:t>
          </a:r>
        </a:p>
      </dgm:t>
    </dgm:pt>
    <dgm:pt modelId="{01F2BB20-17AD-4956-9A6C-9E98842892B1}" type="parTrans" cxnId="{AD38EE0E-92BC-4449-B1D3-75699D51FF96}">
      <dgm:prSet/>
      <dgm:spPr/>
      <dgm:t>
        <a:bodyPr/>
        <a:lstStyle/>
        <a:p>
          <a:endParaRPr lang="fr-FR"/>
        </a:p>
      </dgm:t>
    </dgm:pt>
    <dgm:pt modelId="{90EF98B7-CFA1-42D6-A46C-8E82F5146C1D}" type="sibTrans" cxnId="{AD38EE0E-92BC-4449-B1D3-75699D51FF96}">
      <dgm:prSet/>
      <dgm:spPr/>
      <dgm:t>
        <a:bodyPr/>
        <a:lstStyle/>
        <a:p>
          <a:endParaRPr lang="fr-FR"/>
        </a:p>
      </dgm:t>
    </dgm:pt>
    <dgm:pt modelId="{A83D52DB-F888-4253-A464-1BB9BA9F4F8A}">
      <dgm:prSet/>
      <dgm:spPr>
        <a:solidFill>
          <a:srgbClr val="FF3300"/>
        </a:solidFill>
      </dgm:spPr>
      <dgm:t>
        <a:bodyPr/>
        <a:lstStyle/>
        <a:p>
          <a:r>
            <a:rPr lang="fr-FR"/>
            <a:t>+5,6%</a:t>
          </a:r>
        </a:p>
      </dgm:t>
    </dgm:pt>
    <dgm:pt modelId="{968196B9-EA93-42A5-A23E-4F1A663DD9D3}" type="parTrans" cxnId="{E1BDBDA5-6D6F-42BD-B295-A06D1EDA5BE5}">
      <dgm:prSet/>
      <dgm:spPr/>
      <dgm:t>
        <a:bodyPr/>
        <a:lstStyle/>
        <a:p>
          <a:endParaRPr lang="fr-FR"/>
        </a:p>
      </dgm:t>
    </dgm:pt>
    <dgm:pt modelId="{C2359AAA-CA79-4D8F-9E11-B3A6DA40395A}" type="sibTrans" cxnId="{E1BDBDA5-6D6F-42BD-B295-A06D1EDA5BE5}">
      <dgm:prSet/>
      <dgm:spPr/>
      <dgm:t>
        <a:bodyPr/>
        <a:lstStyle/>
        <a:p>
          <a:endParaRPr lang="fr-FR"/>
        </a:p>
      </dgm:t>
    </dgm:pt>
    <dgm:pt modelId="{CE164700-0FF7-4E7C-A67F-3205BE19F838}">
      <dgm:prSet/>
      <dgm:spPr>
        <a:solidFill>
          <a:srgbClr val="FF3300"/>
        </a:solidFill>
      </dgm:spPr>
      <dgm:t>
        <a:bodyPr/>
        <a:lstStyle/>
        <a:p>
          <a:r>
            <a:rPr lang="fr-FR"/>
            <a:t>+10,7%</a:t>
          </a:r>
        </a:p>
      </dgm:t>
    </dgm:pt>
    <dgm:pt modelId="{BEC026A9-495F-4DC3-A7FE-DF9D0A4AB235}" type="parTrans" cxnId="{3C6B5EFE-73D6-4C7A-9003-83071C6EFF28}">
      <dgm:prSet/>
      <dgm:spPr/>
      <dgm:t>
        <a:bodyPr/>
        <a:lstStyle/>
        <a:p>
          <a:endParaRPr lang="fr-FR"/>
        </a:p>
      </dgm:t>
    </dgm:pt>
    <dgm:pt modelId="{70B7E641-A9F3-4936-A454-853F7933C46E}" type="sibTrans" cxnId="{3C6B5EFE-73D6-4C7A-9003-83071C6EFF28}">
      <dgm:prSet/>
      <dgm:spPr/>
      <dgm:t>
        <a:bodyPr/>
        <a:lstStyle/>
        <a:p>
          <a:endParaRPr lang="fr-FR"/>
        </a:p>
      </dgm:t>
    </dgm:pt>
    <dgm:pt modelId="{D2EF165F-65E5-4762-B3AB-8A1B8E9D80FE}">
      <dgm:prSet/>
      <dgm:spPr>
        <a:solidFill>
          <a:srgbClr val="6699FF">
            <a:alpha val="89804"/>
          </a:srgbClr>
        </a:solidFill>
      </dgm:spPr>
      <dgm:t>
        <a:bodyPr/>
        <a:lstStyle/>
        <a:p>
          <a:r>
            <a:rPr lang="fr-FR" b="1" dirty="0"/>
            <a:t>+ 2 150 K€ Chiffre d'Affaires</a:t>
          </a:r>
        </a:p>
      </dgm:t>
    </dgm:pt>
    <dgm:pt modelId="{032A0C86-E02A-411B-AB52-0A9FFFC3CD10}" type="parTrans" cxnId="{9079C22B-184D-4CC4-9FBD-5BD9CFACF972}">
      <dgm:prSet/>
      <dgm:spPr/>
      <dgm:t>
        <a:bodyPr/>
        <a:lstStyle/>
        <a:p>
          <a:endParaRPr lang="fr-FR"/>
        </a:p>
      </dgm:t>
    </dgm:pt>
    <dgm:pt modelId="{D09D3957-F808-4433-BD63-A4DDF3DA8A32}" type="sibTrans" cxnId="{9079C22B-184D-4CC4-9FBD-5BD9CFACF972}">
      <dgm:prSet/>
      <dgm:spPr/>
      <dgm:t>
        <a:bodyPr/>
        <a:lstStyle/>
        <a:p>
          <a:endParaRPr lang="fr-FR"/>
        </a:p>
      </dgm:t>
    </dgm:pt>
    <dgm:pt modelId="{9EBFF018-93AD-4FD7-BDCF-223AB5080BC6}">
      <dgm:prSet/>
      <dgm:spPr>
        <a:solidFill>
          <a:srgbClr val="FF9966">
            <a:alpha val="89804"/>
          </a:srgbClr>
        </a:solidFill>
      </dgm:spPr>
      <dgm:t>
        <a:bodyPr/>
        <a:lstStyle/>
        <a:p>
          <a:r>
            <a:rPr lang="fr-FR" b="1" dirty="0"/>
            <a:t>Marché Français + 16 500 Nuitées</a:t>
          </a:r>
        </a:p>
      </dgm:t>
    </dgm:pt>
    <dgm:pt modelId="{CAF5920A-9C64-4F3D-BE37-B86F23C2F2C8}" type="parTrans" cxnId="{8A6133D2-2594-4B87-BCE2-970D34BE8869}">
      <dgm:prSet/>
      <dgm:spPr/>
      <dgm:t>
        <a:bodyPr/>
        <a:lstStyle/>
        <a:p>
          <a:endParaRPr lang="fr-FR"/>
        </a:p>
      </dgm:t>
    </dgm:pt>
    <dgm:pt modelId="{C63C537B-8711-46C6-A845-F48E170F6956}" type="sibTrans" cxnId="{8A6133D2-2594-4B87-BCE2-970D34BE8869}">
      <dgm:prSet/>
      <dgm:spPr/>
      <dgm:t>
        <a:bodyPr/>
        <a:lstStyle/>
        <a:p>
          <a:endParaRPr lang="fr-FR"/>
        </a:p>
      </dgm:t>
    </dgm:pt>
    <dgm:pt modelId="{CF9CABD7-347D-4102-A028-ECD77D2731AC}">
      <dgm:prSet/>
      <dgm:spPr>
        <a:solidFill>
          <a:srgbClr val="FF9966">
            <a:alpha val="90000"/>
          </a:srgbClr>
        </a:solidFill>
      </dgm:spPr>
      <dgm:t>
        <a:bodyPr/>
        <a:lstStyle/>
        <a:p>
          <a:r>
            <a:rPr lang="fr-FR" b="1" dirty="0"/>
            <a:t>Marché Local + 7 200 Nuitées</a:t>
          </a:r>
        </a:p>
      </dgm:t>
    </dgm:pt>
    <dgm:pt modelId="{79777806-D124-41D7-BD7A-12072A6FD2BC}" type="parTrans" cxnId="{B8A0E171-C527-4DD9-AF7B-95951AE84831}">
      <dgm:prSet/>
      <dgm:spPr/>
      <dgm:t>
        <a:bodyPr/>
        <a:lstStyle/>
        <a:p>
          <a:endParaRPr lang="fr-FR"/>
        </a:p>
      </dgm:t>
    </dgm:pt>
    <dgm:pt modelId="{9C8ED330-73B8-4F64-8CCA-717D1D4F7570}" type="sibTrans" cxnId="{B8A0E171-C527-4DD9-AF7B-95951AE84831}">
      <dgm:prSet/>
      <dgm:spPr/>
      <dgm:t>
        <a:bodyPr/>
        <a:lstStyle/>
        <a:p>
          <a:endParaRPr lang="fr-FR"/>
        </a:p>
      </dgm:t>
    </dgm:pt>
    <dgm:pt modelId="{6BDC4D67-02D2-4081-8EA1-49AE0B5AEE23}">
      <dgm:prSet custT="1"/>
      <dgm:spPr>
        <a:solidFill>
          <a:srgbClr val="66FF66">
            <a:alpha val="89804"/>
          </a:srgbClr>
        </a:solidFill>
      </dgm:spPr>
      <dgm:t>
        <a:bodyPr/>
        <a:lstStyle/>
        <a:p>
          <a:r>
            <a:rPr lang="fr-FR" sz="2000" b="1" dirty="0"/>
            <a:t>+ 4900 Chambres Louées</a:t>
          </a:r>
        </a:p>
      </dgm:t>
    </dgm:pt>
    <dgm:pt modelId="{72829146-6BEA-44BE-A74C-20B737271FB3}" type="parTrans" cxnId="{5465B903-596B-4A05-8E97-063A2457AAE2}">
      <dgm:prSet/>
      <dgm:spPr/>
      <dgm:t>
        <a:bodyPr/>
        <a:lstStyle/>
        <a:p>
          <a:endParaRPr lang="fr-FR"/>
        </a:p>
      </dgm:t>
    </dgm:pt>
    <dgm:pt modelId="{3B4ED45A-956F-46C6-B18A-5A7C9CFF1D5D}" type="sibTrans" cxnId="{5465B903-596B-4A05-8E97-063A2457AAE2}">
      <dgm:prSet/>
      <dgm:spPr/>
      <dgm:t>
        <a:bodyPr/>
        <a:lstStyle/>
        <a:p>
          <a:endParaRPr lang="fr-FR"/>
        </a:p>
      </dgm:t>
    </dgm:pt>
    <dgm:pt modelId="{D11C07E4-61DD-4C99-9343-FB793090B8C1}">
      <dgm:prSet/>
      <dgm:spPr/>
      <dgm:t>
        <a:bodyPr/>
        <a:lstStyle/>
        <a:p>
          <a:r>
            <a:rPr lang="fr-FR"/>
            <a:t>+ 1,5 points </a:t>
          </a:r>
        </a:p>
      </dgm:t>
    </dgm:pt>
    <dgm:pt modelId="{A5F6A0C0-228B-4425-A2E4-7E51F4AC9F89}" type="parTrans" cxnId="{E55B4616-4755-4A02-90B0-7105DAD7D5BA}">
      <dgm:prSet/>
      <dgm:spPr/>
      <dgm:t>
        <a:bodyPr/>
        <a:lstStyle/>
        <a:p>
          <a:endParaRPr lang="fr-FR"/>
        </a:p>
      </dgm:t>
    </dgm:pt>
    <dgm:pt modelId="{57EB1FF3-C63F-4DAD-8E6C-B97F800E4628}" type="sibTrans" cxnId="{E55B4616-4755-4A02-90B0-7105DAD7D5BA}">
      <dgm:prSet/>
      <dgm:spPr/>
      <dgm:t>
        <a:bodyPr/>
        <a:lstStyle/>
        <a:p>
          <a:endParaRPr lang="fr-FR"/>
        </a:p>
      </dgm:t>
    </dgm:pt>
    <dgm:pt modelId="{1F6C822F-E7E7-46F2-8955-FB8ED689F4E7}">
      <dgm:prSet custT="1"/>
      <dgm:spPr/>
      <dgm:t>
        <a:bodyPr/>
        <a:lstStyle/>
        <a:p>
          <a:r>
            <a:rPr lang="fr-FR" sz="1100" b="1" dirty="0"/>
            <a:t> </a:t>
          </a:r>
          <a:r>
            <a:rPr lang="fr-FR" sz="2000" b="1" dirty="0"/>
            <a:t>69,5 % </a:t>
          </a:r>
          <a:r>
            <a:rPr lang="fr-FR" sz="1800" b="1" dirty="0"/>
            <a:t>Meilleur taux occupation depuis 2007</a:t>
          </a:r>
        </a:p>
      </dgm:t>
    </dgm:pt>
    <dgm:pt modelId="{FC829CB4-1A05-4697-A75F-11B31F12E386}" type="parTrans" cxnId="{8022B2B7-E196-46D0-939E-9455391D27C2}">
      <dgm:prSet/>
      <dgm:spPr/>
      <dgm:t>
        <a:bodyPr/>
        <a:lstStyle/>
        <a:p>
          <a:endParaRPr lang="fr-FR"/>
        </a:p>
      </dgm:t>
    </dgm:pt>
    <dgm:pt modelId="{B2483A05-11DC-4F49-BC57-48FE11B1283D}" type="sibTrans" cxnId="{8022B2B7-E196-46D0-939E-9455391D27C2}">
      <dgm:prSet/>
      <dgm:spPr/>
      <dgm:t>
        <a:bodyPr/>
        <a:lstStyle/>
        <a:p>
          <a:endParaRPr lang="fr-FR"/>
        </a:p>
      </dgm:t>
    </dgm:pt>
    <dgm:pt modelId="{E462FB39-093B-4585-9DC7-985958E7ECD6}">
      <dgm:prSet/>
      <dgm:spPr>
        <a:solidFill>
          <a:srgbClr val="FF0000"/>
        </a:solidFill>
      </dgm:spPr>
      <dgm:t>
        <a:bodyPr/>
        <a:lstStyle/>
        <a:p>
          <a:r>
            <a:rPr lang="fr-FR"/>
            <a:t>- 22,5%</a:t>
          </a:r>
        </a:p>
      </dgm:t>
    </dgm:pt>
    <dgm:pt modelId="{1FBC8B74-BB2F-40A5-B8CB-AC44D84A55CE}" type="parTrans" cxnId="{CCF86DF6-319B-4407-BC29-5B899415A3BD}">
      <dgm:prSet/>
      <dgm:spPr/>
      <dgm:t>
        <a:bodyPr/>
        <a:lstStyle/>
        <a:p>
          <a:endParaRPr lang="fr-FR"/>
        </a:p>
      </dgm:t>
    </dgm:pt>
    <dgm:pt modelId="{2B4141FD-64D4-4AB0-A705-1871E77EA32A}" type="sibTrans" cxnId="{CCF86DF6-319B-4407-BC29-5B899415A3BD}">
      <dgm:prSet/>
      <dgm:spPr/>
      <dgm:t>
        <a:bodyPr/>
        <a:lstStyle/>
        <a:p>
          <a:endParaRPr lang="fr-FR"/>
        </a:p>
      </dgm:t>
    </dgm:pt>
    <dgm:pt modelId="{6EFBDDB7-0116-4750-B6CC-04F6599C7763}">
      <dgm:prSet/>
      <dgm:spPr>
        <a:solidFill>
          <a:srgbClr val="E7CBCB">
            <a:alpha val="89804"/>
          </a:srgbClr>
        </a:solidFill>
      </dgm:spPr>
      <dgm:t>
        <a:bodyPr/>
        <a:lstStyle/>
        <a:p>
          <a:r>
            <a:rPr lang="fr-FR" b="1" dirty="0"/>
            <a:t>Europe -3 600,A.Nord -3 300 Nuitées</a:t>
          </a:r>
        </a:p>
      </dgm:t>
    </dgm:pt>
    <dgm:pt modelId="{0FD4D1ED-1097-4AE2-B76F-B77C2FE4848A}" type="parTrans" cxnId="{AB2C0F82-123D-45F5-86A1-B5A4419CF23B}">
      <dgm:prSet/>
      <dgm:spPr/>
      <dgm:t>
        <a:bodyPr/>
        <a:lstStyle/>
        <a:p>
          <a:endParaRPr lang="fr-FR"/>
        </a:p>
      </dgm:t>
    </dgm:pt>
    <dgm:pt modelId="{13F0A4A2-3CC2-4114-8CC0-4F786CB22E1A}" type="sibTrans" cxnId="{AB2C0F82-123D-45F5-86A1-B5A4419CF23B}">
      <dgm:prSet/>
      <dgm:spPr/>
      <dgm:t>
        <a:bodyPr/>
        <a:lstStyle/>
        <a:p>
          <a:endParaRPr lang="fr-FR"/>
        </a:p>
      </dgm:t>
    </dgm:pt>
    <dgm:pt modelId="{68164873-45F0-4F37-A054-38B194CF1506}" type="pres">
      <dgm:prSet presAssocID="{6D97ECC4-34B3-41DA-AB43-9AA5BA4A5794}" presName="Name0" presStyleCnt="0">
        <dgm:presLayoutVars>
          <dgm:dir/>
          <dgm:animLvl val="lvl"/>
          <dgm:resizeHandles/>
        </dgm:presLayoutVars>
      </dgm:prSet>
      <dgm:spPr/>
    </dgm:pt>
    <dgm:pt modelId="{BFE7BA4E-BDB1-4191-B4C4-FEB05E0A5439}" type="pres">
      <dgm:prSet presAssocID="{48B44F70-51C0-4620-B04E-C8834255EEC6}" presName="linNode" presStyleCnt="0"/>
      <dgm:spPr/>
    </dgm:pt>
    <dgm:pt modelId="{8DAECA89-4474-4B51-86DC-EFAD9B412340}" type="pres">
      <dgm:prSet presAssocID="{48B44F70-51C0-4620-B04E-C8834255EEC6}" presName="parentShp" presStyleLbl="node1" presStyleIdx="0" presStyleCnt="7" custLinFactNeighborY="1313">
        <dgm:presLayoutVars>
          <dgm:bulletEnabled val="1"/>
        </dgm:presLayoutVars>
      </dgm:prSet>
      <dgm:spPr/>
    </dgm:pt>
    <dgm:pt modelId="{F9124ABD-D2F3-4716-ACCA-0083CE5F14AA}" type="pres">
      <dgm:prSet presAssocID="{48B44F70-51C0-4620-B04E-C8834255EEC6}" presName="childShp" presStyleLbl="bgAccFollowNode1" presStyleIdx="0" presStyleCnt="7">
        <dgm:presLayoutVars>
          <dgm:bulletEnabled val="1"/>
        </dgm:presLayoutVars>
      </dgm:prSet>
      <dgm:spPr/>
    </dgm:pt>
    <dgm:pt modelId="{EA035D0C-1A5F-4030-B7EF-4312CBC96629}" type="pres">
      <dgm:prSet presAssocID="{73BD2989-6F67-4E36-82CC-F7201B310F23}" presName="spacing" presStyleCnt="0"/>
      <dgm:spPr/>
    </dgm:pt>
    <dgm:pt modelId="{EFE8B112-5808-4F95-91B1-8041EC0F41FD}" type="pres">
      <dgm:prSet presAssocID="{2A1C5281-89ED-4511-BF31-4FF8B3A8E715}" presName="linNode" presStyleCnt="0"/>
      <dgm:spPr/>
    </dgm:pt>
    <dgm:pt modelId="{57F03CC9-7B48-426E-9FE5-DF37604BE6AF}" type="pres">
      <dgm:prSet presAssocID="{2A1C5281-89ED-4511-BF31-4FF8B3A8E715}" presName="parentShp" presStyleLbl="node1" presStyleIdx="1" presStyleCnt="7">
        <dgm:presLayoutVars>
          <dgm:bulletEnabled val="1"/>
        </dgm:presLayoutVars>
      </dgm:prSet>
      <dgm:spPr/>
    </dgm:pt>
    <dgm:pt modelId="{3D6CC998-EB29-4B62-A709-F7EA0E0C9648}" type="pres">
      <dgm:prSet presAssocID="{2A1C5281-89ED-4511-BF31-4FF8B3A8E715}" presName="childShp" presStyleLbl="bgAccFollowNode1" presStyleIdx="1" presStyleCnt="7">
        <dgm:presLayoutVars>
          <dgm:bulletEnabled val="1"/>
        </dgm:presLayoutVars>
      </dgm:prSet>
      <dgm:spPr/>
    </dgm:pt>
    <dgm:pt modelId="{BED93A17-B179-4220-BD91-CF5E889F15F6}" type="pres">
      <dgm:prSet presAssocID="{6226B7A1-301A-48AC-B570-B013B0D9AC5E}" presName="spacing" presStyleCnt="0"/>
      <dgm:spPr/>
    </dgm:pt>
    <dgm:pt modelId="{40CA5BCB-39ED-4557-A054-515AB64A6559}" type="pres">
      <dgm:prSet presAssocID="{D11C07E4-61DD-4C99-9343-FB793090B8C1}" presName="linNode" presStyleCnt="0"/>
      <dgm:spPr/>
    </dgm:pt>
    <dgm:pt modelId="{3ADD09CE-8B19-4065-88E2-EF5B21B496C4}" type="pres">
      <dgm:prSet presAssocID="{D11C07E4-61DD-4C99-9343-FB793090B8C1}" presName="parentShp" presStyleLbl="node1" presStyleIdx="2" presStyleCnt="7">
        <dgm:presLayoutVars>
          <dgm:bulletEnabled val="1"/>
        </dgm:presLayoutVars>
      </dgm:prSet>
      <dgm:spPr/>
    </dgm:pt>
    <dgm:pt modelId="{52000A07-0CDC-4356-A793-7AA2C07CBB47}" type="pres">
      <dgm:prSet presAssocID="{D11C07E4-61DD-4C99-9343-FB793090B8C1}" presName="childShp" presStyleLbl="bgAccFollowNode1" presStyleIdx="2" presStyleCnt="7">
        <dgm:presLayoutVars>
          <dgm:bulletEnabled val="1"/>
        </dgm:presLayoutVars>
      </dgm:prSet>
      <dgm:spPr/>
    </dgm:pt>
    <dgm:pt modelId="{861A140A-069C-4583-9B16-CE1514FC0F7F}" type="pres">
      <dgm:prSet presAssocID="{57EB1FF3-C63F-4DAD-8E6C-B97F800E4628}" presName="spacing" presStyleCnt="0"/>
      <dgm:spPr/>
    </dgm:pt>
    <dgm:pt modelId="{200A7B08-7C11-4707-BBAD-A634B7BB306F}" type="pres">
      <dgm:prSet presAssocID="{49C622C3-1B97-4C49-8DDD-7B4660D76366}" presName="linNode" presStyleCnt="0"/>
      <dgm:spPr/>
    </dgm:pt>
    <dgm:pt modelId="{C78267D8-3878-4579-A5B0-E5AFD5F87491}" type="pres">
      <dgm:prSet presAssocID="{49C622C3-1B97-4C49-8DDD-7B4660D76366}" presName="parentShp" presStyleLbl="node1" presStyleIdx="3" presStyleCnt="7">
        <dgm:presLayoutVars>
          <dgm:bulletEnabled val="1"/>
        </dgm:presLayoutVars>
      </dgm:prSet>
      <dgm:spPr/>
    </dgm:pt>
    <dgm:pt modelId="{F3B272C5-A833-4C7B-AEE5-DC2DB23EFB09}" type="pres">
      <dgm:prSet presAssocID="{49C622C3-1B97-4C49-8DDD-7B4660D76366}" presName="childShp" presStyleLbl="bgAccFollowNode1" presStyleIdx="3" presStyleCnt="7">
        <dgm:presLayoutVars>
          <dgm:bulletEnabled val="1"/>
        </dgm:presLayoutVars>
      </dgm:prSet>
      <dgm:spPr/>
    </dgm:pt>
    <dgm:pt modelId="{626CDD8F-F217-4BED-9D80-EB8847346E94}" type="pres">
      <dgm:prSet presAssocID="{90EF98B7-CFA1-42D6-A46C-8E82F5146C1D}" presName="spacing" presStyleCnt="0"/>
      <dgm:spPr/>
    </dgm:pt>
    <dgm:pt modelId="{016681CC-AF48-4CF3-8D23-C06E2020BC84}" type="pres">
      <dgm:prSet presAssocID="{A83D52DB-F888-4253-A464-1BB9BA9F4F8A}" presName="linNode" presStyleCnt="0"/>
      <dgm:spPr/>
    </dgm:pt>
    <dgm:pt modelId="{3D37E043-0A52-4F17-A9D8-791E0F9B5317}" type="pres">
      <dgm:prSet presAssocID="{A83D52DB-F888-4253-A464-1BB9BA9F4F8A}" presName="parentShp" presStyleLbl="node1" presStyleIdx="4" presStyleCnt="7">
        <dgm:presLayoutVars>
          <dgm:bulletEnabled val="1"/>
        </dgm:presLayoutVars>
      </dgm:prSet>
      <dgm:spPr/>
    </dgm:pt>
    <dgm:pt modelId="{708ED488-AF93-4330-9C02-AE09B50C9720}" type="pres">
      <dgm:prSet presAssocID="{A83D52DB-F888-4253-A464-1BB9BA9F4F8A}" presName="childShp" presStyleLbl="bgAccFollowNode1" presStyleIdx="4" presStyleCnt="7">
        <dgm:presLayoutVars>
          <dgm:bulletEnabled val="1"/>
        </dgm:presLayoutVars>
      </dgm:prSet>
      <dgm:spPr/>
    </dgm:pt>
    <dgm:pt modelId="{C9FA8EDE-F5A4-45E2-A91A-17C3A39EB889}" type="pres">
      <dgm:prSet presAssocID="{C2359AAA-CA79-4D8F-9E11-B3A6DA40395A}" presName="spacing" presStyleCnt="0"/>
      <dgm:spPr/>
    </dgm:pt>
    <dgm:pt modelId="{21E41451-EEDB-4EA9-B73A-ACD9D4BC9691}" type="pres">
      <dgm:prSet presAssocID="{CE164700-0FF7-4E7C-A67F-3205BE19F838}" presName="linNode" presStyleCnt="0"/>
      <dgm:spPr/>
    </dgm:pt>
    <dgm:pt modelId="{DC31A1EB-1469-4866-8A53-56C0182F3B20}" type="pres">
      <dgm:prSet presAssocID="{CE164700-0FF7-4E7C-A67F-3205BE19F838}" presName="parentShp" presStyleLbl="node1" presStyleIdx="5" presStyleCnt="7">
        <dgm:presLayoutVars>
          <dgm:bulletEnabled val="1"/>
        </dgm:presLayoutVars>
      </dgm:prSet>
      <dgm:spPr/>
    </dgm:pt>
    <dgm:pt modelId="{4544DAD1-CF4A-43BE-9791-3FF03561D162}" type="pres">
      <dgm:prSet presAssocID="{CE164700-0FF7-4E7C-A67F-3205BE19F838}" presName="childShp" presStyleLbl="bgAccFollowNode1" presStyleIdx="5" presStyleCnt="7">
        <dgm:presLayoutVars>
          <dgm:bulletEnabled val="1"/>
        </dgm:presLayoutVars>
      </dgm:prSet>
      <dgm:spPr/>
    </dgm:pt>
    <dgm:pt modelId="{22F2E3F7-69F9-4468-B394-994558A0D0B6}" type="pres">
      <dgm:prSet presAssocID="{70B7E641-A9F3-4936-A454-853F7933C46E}" presName="spacing" presStyleCnt="0"/>
      <dgm:spPr/>
    </dgm:pt>
    <dgm:pt modelId="{D815C91A-4E4D-4FED-A93E-DC84E61EE02C}" type="pres">
      <dgm:prSet presAssocID="{E462FB39-093B-4585-9DC7-985958E7ECD6}" presName="linNode" presStyleCnt="0"/>
      <dgm:spPr/>
    </dgm:pt>
    <dgm:pt modelId="{AD1D82DD-0F6B-434D-B828-ED42E9A2E0DF}" type="pres">
      <dgm:prSet presAssocID="{E462FB39-093B-4585-9DC7-985958E7ECD6}" presName="parentShp" presStyleLbl="node1" presStyleIdx="6" presStyleCnt="7">
        <dgm:presLayoutVars>
          <dgm:bulletEnabled val="1"/>
        </dgm:presLayoutVars>
      </dgm:prSet>
      <dgm:spPr/>
    </dgm:pt>
    <dgm:pt modelId="{634DA1F5-568D-49E6-876A-B27B09859FB3}" type="pres">
      <dgm:prSet presAssocID="{E462FB39-093B-4585-9DC7-985958E7ECD6}" presName="childShp" presStyleLbl="bgAccFollowNode1" presStyleIdx="6" presStyleCnt="7">
        <dgm:presLayoutVars>
          <dgm:bulletEnabled val="1"/>
        </dgm:presLayoutVars>
      </dgm:prSet>
      <dgm:spPr/>
    </dgm:pt>
  </dgm:ptLst>
  <dgm:cxnLst>
    <dgm:cxn modelId="{5465B903-596B-4A05-8E97-063A2457AAE2}" srcId="{48B44F70-51C0-4620-B04E-C8834255EEC6}" destId="{6BDC4D67-02D2-4081-8EA1-49AE0B5AEE23}" srcOrd="0" destOrd="0" parTransId="{72829146-6BEA-44BE-A74C-20B737271FB3}" sibTransId="{3B4ED45A-956F-46C6-B18A-5A7C9CFF1D5D}"/>
    <dgm:cxn modelId="{89ED7A0D-04B7-4D1F-A657-E567F8612733}" srcId="{6D97ECC4-34B3-41DA-AB43-9AA5BA4A5794}" destId="{2A1C5281-89ED-4511-BF31-4FF8B3A8E715}" srcOrd="1" destOrd="0" parTransId="{93B35CD5-B973-45D7-B715-C406202836C0}" sibTransId="{6226B7A1-301A-48AC-B570-B013B0D9AC5E}"/>
    <dgm:cxn modelId="{AD38EE0E-92BC-4449-B1D3-75699D51FF96}" srcId="{6D97ECC4-34B3-41DA-AB43-9AA5BA4A5794}" destId="{49C622C3-1B97-4C49-8DDD-7B4660D76366}" srcOrd="3" destOrd="0" parTransId="{01F2BB20-17AD-4956-9A6C-9E98842892B1}" sibTransId="{90EF98B7-CFA1-42D6-A46C-8E82F5146C1D}"/>
    <dgm:cxn modelId="{E55B4616-4755-4A02-90B0-7105DAD7D5BA}" srcId="{6D97ECC4-34B3-41DA-AB43-9AA5BA4A5794}" destId="{D11C07E4-61DD-4C99-9343-FB793090B8C1}" srcOrd="2" destOrd="0" parTransId="{A5F6A0C0-228B-4425-A2E4-7E51F4AC9F89}" sibTransId="{57EB1FF3-C63F-4DAD-8E6C-B97F800E4628}"/>
    <dgm:cxn modelId="{5B28391F-6BF4-4C65-BA12-F62298CA36B0}" srcId="{2A1C5281-89ED-4511-BF31-4FF8B3A8E715}" destId="{3386809B-1091-4724-80DB-5ED30F61A7A9}" srcOrd="0" destOrd="0" parTransId="{BFF64EEE-BFEA-408E-9C5D-87CA376D3B9E}" sibTransId="{937386ED-E585-4E76-898F-3F19B5E543A3}"/>
    <dgm:cxn modelId="{9079C22B-184D-4CC4-9FBD-5BD9CFACF972}" srcId="{49C622C3-1B97-4C49-8DDD-7B4660D76366}" destId="{D2EF165F-65E5-4762-B3AB-8A1B8E9D80FE}" srcOrd="0" destOrd="0" parTransId="{032A0C86-E02A-411B-AB52-0A9FFFC3CD10}" sibTransId="{D09D3957-F808-4433-BD63-A4DDF3DA8A32}"/>
    <dgm:cxn modelId="{B0CFDB2E-D175-49C7-B487-5D14E6C1A780}" type="presOf" srcId="{6D97ECC4-34B3-41DA-AB43-9AA5BA4A5794}" destId="{68164873-45F0-4F37-A054-38B194CF1506}" srcOrd="0" destOrd="0" presId="urn:microsoft.com/office/officeart/2005/8/layout/vList6"/>
    <dgm:cxn modelId="{C044D036-4859-4DDD-9A79-2F55FE155809}" type="presOf" srcId="{3386809B-1091-4724-80DB-5ED30F61A7A9}" destId="{3D6CC998-EB29-4B62-A709-F7EA0E0C9648}" srcOrd="0" destOrd="0" presId="urn:microsoft.com/office/officeart/2005/8/layout/vList6"/>
    <dgm:cxn modelId="{872E5E3E-9D69-4538-99E0-7A6DFD7DFB68}" type="presOf" srcId="{9EBFF018-93AD-4FD7-BDCF-223AB5080BC6}" destId="{708ED488-AF93-4330-9C02-AE09B50C9720}" srcOrd="0" destOrd="0" presId="urn:microsoft.com/office/officeart/2005/8/layout/vList6"/>
    <dgm:cxn modelId="{C23D455C-1ED8-425F-BBEB-F6E2AA2BD436}" type="presOf" srcId="{1F6C822F-E7E7-46F2-8955-FB8ED689F4E7}" destId="{52000A07-0CDC-4356-A793-7AA2C07CBB47}" srcOrd="0" destOrd="0" presId="urn:microsoft.com/office/officeart/2005/8/layout/vList6"/>
    <dgm:cxn modelId="{5B848C45-9050-499D-B9E7-5C5797A920F4}" type="presOf" srcId="{D2EF165F-65E5-4762-B3AB-8A1B8E9D80FE}" destId="{F3B272C5-A833-4C7B-AEE5-DC2DB23EFB09}" srcOrd="0" destOrd="0" presId="urn:microsoft.com/office/officeart/2005/8/layout/vList6"/>
    <dgm:cxn modelId="{B2D7506F-7D46-472D-8A46-E4F550829D4D}" type="presOf" srcId="{6EFBDDB7-0116-4750-B6CC-04F6599C7763}" destId="{634DA1F5-568D-49E6-876A-B27B09859FB3}" srcOrd="0" destOrd="0" presId="urn:microsoft.com/office/officeart/2005/8/layout/vList6"/>
    <dgm:cxn modelId="{B8A0E171-C527-4DD9-AF7B-95951AE84831}" srcId="{CE164700-0FF7-4E7C-A67F-3205BE19F838}" destId="{CF9CABD7-347D-4102-A028-ECD77D2731AC}" srcOrd="0" destOrd="0" parTransId="{79777806-D124-41D7-BD7A-12072A6FD2BC}" sibTransId="{9C8ED330-73B8-4F64-8CCA-717D1D4F7570}"/>
    <dgm:cxn modelId="{AB2C0F82-123D-45F5-86A1-B5A4419CF23B}" srcId="{E462FB39-093B-4585-9DC7-985958E7ECD6}" destId="{6EFBDDB7-0116-4750-B6CC-04F6599C7763}" srcOrd="0" destOrd="0" parTransId="{0FD4D1ED-1097-4AE2-B76F-B77C2FE4848A}" sibTransId="{13F0A4A2-3CC2-4114-8CC0-4F786CB22E1A}"/>
    <dgm:cxn modelId="{790B9384-648E-4A1C-AE50-13E5219429FD}" type="presOf" srcId="{E462FB39-093B-4585-9DC7-985958E7ECD6}" destId="{AD1D82DD-0F6B-434D-B828-ED42E9A2E0DF}" srcOrd="0" destOrd="0" presId="urn:microsoft.com/office/officeart/2005/8/layout/vList6"/>
    <dgm:cxn modelId="{31421488-7A9F-487F-954D-3B63425D3ED2}" type="presOf" srcId="{48B44F70-51C0-4620-B04E-C8834255EEC6}" destId="{8DAECA89-4474-4B51-86DC-EFAD9B412340}" srcOrd="0" destOrd="0" presId="urn:microsoft.com/office/officeart/2005/8/layout/vList6"/>
    <dgm:cxn modelId="{0126629F-C075-4BC0-AD92-B6190D36CB4D}" type="presOf" srcId="{6BDC4D67-02D2-4081-8EA1-49AE0B5AEE23}" destId="{F9124ABD-D2F3-4716-ACCA-0083CE5F14AA}" srcOrd="0" destOrd="0" presId="urn:microsoft.com/office/officeart/2005/8/layout/vList6"/>
    <dgm:cxn modelId="{B72C01A3-3512-4E88-982F-C6C27A2BA81D}" type="presOf" srcId="{CE164700-0FF7-4E7C-A67F-3205BE19F838}" destId="{DC31A1EB-1469-4866-8A53-56C0182F3B20}" srcOrd="0" destOrd="0" presId="urn:microsoft.com/office/officeart/2005/8/layout/vList6"/>
    <dgm:cxn modelId="{E1BDBDA5-6D6F-42BD-B295-A06D1EDA5BE5}" srcId="{6D97ECC4-34B3-41DA-AB43-9AA5BA4A5794}" destId="{A83D52DB-F888-4253-A464-1BB9BA9F4F8A}" srcOrd="4" destOrd="0" parTransId="{968196B9-EA93-42A5-A23E-4F1A663DD9D3}" sibTransId="{C2359AAA-CA79-4D8F-9E11-B3A6DA40395A}"/>
    <dgm:cxn modelId="{F971D8AD-DC5E-4AF0-B23F-F8D7D1084B54}" type="presOf" srcId="{A83D52DB-F888-4253-A464-1BB9BA9F4F8A}" destId="{3D37E043-0A52-4F17-A9D8-791E0F9B5317}" srcOrd="0" destOrd="0" presId="urn:microsoft.com/office/officeart/2005/8/layout/vList6"/>
    <dgm:cxn modelId="{8022B2B7-E196-46D0-939E-9455391D27C2}" srcId="{D11C07E4-61DD-4C99-9343-FB793090B8C1}" destId="{1F6C822F-E7E7-46F2-8955-FB8ED689F4E7}" srcOrd="0" destOrd="0" parTransId="{FC829CB4-1A05-4697-A75F-11B31F12E386}" sibTransId="{B2483A05-11DC-4F49-BC57-48FE11B1283D}"/>
    <dgm:cxn modelId="{A8143CBA-42B6-4BF2-B1C8-D58DAE1094CA}" srcId="{6D97ECC4-34B3-41DA-AB43-9AA5BA4A5794}" destId="{48B44F70-51C0-4620-B04E-C8834255EEC6}" srcOrd="0" destOrd="0" parTransId="{18484BD4-A24D-4A1F-A45A-2A7CDB008621}" sibTransId="{73BD2989-6F67-4E36-82CC-F7201B310F23}"/>
    <dgm:cxn modelId="{39966DCD-0C4F-47E1-99B9-8156341F0E49}" type="presOf" srcId="{2A1C5281-89ED-4511-BF31-4FF8B3A8E715}" destId="{57F03CC9-7B48-426E-9FE5-DF37604BE6AF}" srcOrd="0" destOrd="0" presId="urn:microsoft.com/office/officeart/2005/8/layout/vList6"/>
    <dgm:cxn modelId="{8A6133D2-2594-4B87-BCE2-970D34BE8869}" srcId="{A83D52DB-F888-4253-A464-1BB9BA9F4F8A}" destId="{9EBFF018-93AD-4FD7-BDCF-223AB5080BC6}" srcOrd="0" destOrd="0" parTransId="{CAF5920A-9C64-4F3D-BE37-B86F23C2F2C8}" sibTransId="{C63C537B-8711-46C6-A845-F48E170F6956}"/>
    <dgm:cxn modelId="{164E0BD9-B228-481B-970E-79DDA9878BD5}" type="presOf" srcId="{CF9CABD7-347D-4102-A028-ECD77D2731AC}" destId="{4544DAD1-CF4A-43BE-9791-3FF03561D162}" srcOrd="0" destOrd="0" presId="urn:microsoft.com/office/officeart/2005/8/layout/vList6"/>
    <dgm:cxn modelId="{E8E5DEEC-D950-4A0C-88EC-CFA56A1BC597}" type="presOf" srcId="{49C622C3-1B97-4C49-8DDD-7B4660D76366}" destId="{C78267D8-3878-4579-A5B0-E5AFD5F87491}" srcOrd="0" destOrd="0" presId="urn:microsoft.com/office/officeart/2005/8/layout/vList6"/>
    <dgm:cxn modelId="{00EBD1F2-1B78-4D77-AECF-EB80387974BB}" type="presOf" srcId="{D11C07E4-61DD-4C99-9343-FB793090B8C1}" destId="{3ADD09CE-8B19-4065-88E2-EF5B21B496C4}" srcOrd="0" destOrd="0" presId="urn:microsoft.com/office/officeart/2005/8/layout/vList6"/>
    <dgm:cxn modelId="{CCF86DF6-319B-4407-BC29-5B899415A3BD}" srcId="{6D97ECC4-34B3-41DA-AB43-9AA5BA4A5794}" destId="{E462FB39-093B-4585-9DC7-985958E7ECD6}" srcOrd="6" destOrd="0" parTransId="{1FBC8B74-BB2F-40A5-B8CB-AC44D84A55CE}" sibTransId="{2B4141FD-64D4-4AB0-A705-1871E77EA32A}"/>
    <dgm:cxn modelId="{3C6B5EFE-73D6-4C7A-9003-83071C6EFF28}" srcId="{6D97ECC4-34B3-41DA-AB43-9AA5BA4A5794}" destId="{CE164700-0FF7-4E7C-A67F-3205BE19F838}" srcOrd="5" destOrd="0" parTransId="{BEC026A9-495F-4DC3-A7FE-DF9D0A4AB235}" sibTransId="{70B7E641-A9F3-4936-A454-853F7933C46E}"/>
    <dgm:cxn modelId="{B965CB1E-7BBF-4147-8AA2-1C12E0118A01}" type="presParOf" srcId="{68164873-45F0-4F37-A054-38B194CF1506}" destId="{BFE7BA4E-BDB1-4191-B4C4-FEB05E0A5439}" srcOrd="0" destOrd="0" presId="urn:microsoft.com/office/officeart/2005/8/layout/vList6"/>
    <dgm:cxn modelId="{D268C605-8603-4D64-98A2-18F91D608F31}" type="presParOf" srcId="{BFE7BA4E-BDB1-4191-B4C4-FEB05E0A5439}" destId="{8DAECA89-4474-4B51-86DC-EFAD9B412340}" srcOrd="0" destOrd="0" presId="urn:microsoft.com/office/officeart/2005/8/layout/vList6"/>
    <dgm:cxn modelId="{A899B327-59EA-42CA-AAA3-5996CBE6615F}" type="presParOf" srcId="{BFE7BA4E-BDB1-4191-B4C4-FEB05E0A5439}" destId="{F9124ABD-D2F3-4716-ACCA-0083CE5F14AA}" srcOrd="1" destOrd="0" presId="urn:microsoft.com/office/officeart/2005/8/layout/vList6"/>
    <dgm:cxn modelId="{9EEDB1EE-A1A6-4478-8E09-47B5E9B1C769}" type="presParOf" srcId="{68164873-45F0-4F37-A054-38B194CF1506}" destId="{EA035D0C-1A5F-4030-B7EF-4312CBC96629}" srcOrd="1" destOrd="0" presId="urn:microsoft.com/office/officeart/2005/8/layout/vList6"/>
    <dgm:cxn modelId="{C5BB1F7E-F3BA-4D48-BA38-5516E0A06007}" type="presParOf" srcId="{68164873-45F0-4F37-A054-38B194CF1506}" destId="{EFE8B112-5808-4F95-91B1-8041EC0F41FD}" srcOrd="2" destOrd="0" presId="urn:microsoft.com/office/officeart/2005/8/layout/vList6"/>
    <dgm:cxn modelId="{415A3B5A-F1A9-4785-BC07-472603FA9619}" type="presParOf" srcId="{EFE8B112-5808-4F95-91B1-8041EC0F41FD}" destId="{57F03CC9-7B48-426E-9FE5-DF37604BE6AF}" srcOrd="0" destOrd="0" presId="urn:microsoft.com/office/officeart/2005/8/layout/vList6"/>
    <dgm:cxn modelId="{71ABE17C-73CA-4C28-B796-9A8551EFF554}" type="presParOf" srcId="{EFE8B112-5808-4F95-91B1-8041EC0F41FD}" destId="{3D6CC998-EB29-4B62-A709-F7EA0E0C9648}" srcOrd="1" destOrd="0" presId="urn:microsoft.com/office/officeart/2005/8/layout/vList6"/>
    <dgm:cxn modelId="{861BE2FF-773E-4EDA-967A-FFA1D85846DB}" type="presParOf" srcId="{68164873-45F0-4F37-A054-38B194CF1506}" destId="{BED93A17-B179-4220-BD91-CF5E889F15F6}" srcOrd="3" destOrd="0" presId="urn:microsoft.com/office/officeart/2005/8/layout/vList6"/>
    <dgm:cxn modelId="{3951551C-5BCD-4A17-9E9C-5EAED6B4024F}" type="presParOf" srcId="{68164873-45F0-4F37-A054-38B194CF1506}" destId="{40CA5BCB-39ED-4557-A054-515AB64A6559}" srcOrd="4" destOrd="0" presId="urn:microsoft.com/office/officeart/2005/8/layout/vList6"/>
    <dgm:cxn modelId="{B3145971-04B8-4B85-844B-0A341B71C165}" type="presParOf" srcId="{40CA5BCB-39ED-4557-A054-515AB64A6559}" destId="{3ADD09CE-8B19-4065-88E2-EF5B21B496C4}" srcOrd="0" destOrd="0" presId="urn:microsoft.com/office/officeart/2005/8/layout/vList6"/>
    <dgm:cxn modelId="{816B9FD6-0F05-4BED-B5DF-2DEC29142139}" type="presParOf" srcId="{40CA5BCB-39ED-4557-A054-515AB64A6559}" destId="{52000A07-0CDC-4356-A793-7AA2C07CBB47}" srcOrd="1" destOrd="0" presId="urn:microsoft.com/office/officeart/2005/8/layout/vList6"/>
    <dgm:cxn modelId="{42322E62-7B88-44D3-9D6E-B7C3BBA625AC}" type="presParOf" srcId="{68164873-45F0-4F37-A054-38B194CF1506}" destId="{861A140A-069C-4583-9B16-CE1514FC0F7F}" srcOrd="5" destOrd="0" presId="urn:microsoft.com/office/officeart/2005/8/layout/vList6"/>
    <dgm:cxn modelId="{DC2C105C-D9C5-4C9D-876C-F2D5FC827C94}" type="presParOf" srcId="{68164873-45F0-4F37-A054-38B194CF1506}" destId="{200A7B08-7C11-4707-BBAD-A634B7BB306F}" srcOrd="6" destOrd="0" presId="urn:microsoft.com/office/officeart/2005/8/layout/vList6"/>
    <dgm:cxn modelId="{2E484CA1-8B1E-47B9-B1EC-6961FC9FD18E}" type="presParOf" srcId="{200A7B08-7C11-4707-BBAD-A634B7BB306F}" destId="{C78267D8-3878-4579-A5B0-E5AFD5F87491}" srcOrd="0" destOrd="0" presId="urn:microsoft.com/office/officeart/2005/8/layout/vList6"/>
    <dgm:cxn modelId="{D98D20E3-5C98-4CCF-9D74-B51C0042376C}" type="presParOf" srcId="{200A7B08-7C11-4707-BBAD-A634B7BB306F}" destId="{F3B272C5-A833-4C7B-AEE5-DC2DB23EFB09}" srcOrd="1" destOrd="0" presId="urn:microsoft.com/office/officeart/2005/8/layout/vList6"/>
    <dgm:cxn modelId="{CC16E543-93DE-4BDA-89F1-73B2253D2DA2}" type="presParOf" srcId="{68164873-45F0-4F37-A054-38B194CF1506}" destId="{626CDD8F-F217-4BED-9D80-EB8847346E94}" srcOrd="7" destOrd="0" presId="urn:microsoft.com/office/officeart/2005/8/layout/vList6"/>
    <dgm:cxn modelId="{6BED9006-4276-4009-9056-167EBC465EBA}" type="presParOf" srcId="{68164873-45F0-4F37-A054-38B194CF1506}" destId="{016681CC-AF48-4CF3-8D23-C06E2020BC84}" srcOrd="8" destOrd="0" presId="urn:microsoft.com/office/officeart/2005/8/layout/vList6"/>
    <dgm:cxn modelId="{5E9D1F65-DA53-4FCC-8380-E39093814BFD}" type="presParOf" srcId="{016681CC-AF48-4CF3-8D23-C06E2020BC84}" destId="{3D37E043-0A52-4F17-A9D8-791E0F9B5317}" srcOrd="0" destOrd="0" presId="urn:microsoft.com/office/officeart/2005/8/layout/vList6"/>
    <dgm:cxn modelId="{9025CC5D-1935-42A5-A929-BD8D3EC5460B}" type="presParOf" srcId="{016681CC-AF48-4CF3-8D23-C06E2020BC84}" destId="{708ED488-AF93-4330-9C02-AE09B50C9720}" srcOrd="1" destOrd="0" presId="urn:microsoft.com/office/officeart/2005/8/layout/vList6"/>
    <dgm:cxn modelId="{3E85444C-FFEA-41E1-96ED-8B2720E819AA}" type="presParOf" srcId="{68164873-45F0-4F37-A054-38B194CF1506}" destId="{C9FA8EDE-F5A4-45E2-A91A-17C3A39EB889}" srcOrd="9" destOrd="0" presId="urn:microsoft.com/office/officeart/2005/8/layout/vList6"/>
    <dgm:cxn modelId="{3CAABDF8-A723-46F8-BD8C-208DA7D3A475}" type="presParOf" srcId="{68164873-45F0-4F37-A054-38B194CF1506}" destId="{21E41451-EEDB-4EA9-B73A-ACD9D4BC9691}" srcOrd="10" destOrd="0" presId="urn:microsoft.com/office/officeart/2005/8/layout/vList6"/>
    <dgm:cxn modelId="{65755D49-3D4A-46B3-BBCA-C1E95A3BF279}" type="presParOf" srcId="{21E41451-EEDB-4EA9-B73A-ACD9D4BC9691}" destId="{DC31A1EB-1469-4866-8A53-56C0182F3B20}" srcOrd="0" destOrd="0" presId="urn:microsoft.com/office/officeart/2005/8/layout/vList6"/>
    <dgm:cxn modelId="{9D4FEB2B-D72C-46F2-8BFE-648A8942B3F9}" type="presParOf" srcId="{21E41451-EEDB-4EA9-B73A-ACD9D4BC9691}" destId="{4544DAD1-CF4A-43BE-9791-3FF03561D162}" srcOrd="1" destOrd="0" presId="urn:microsoft.com/office/officeart/2005/8/layout/vList6"/>
    <dgm:cxn modelId="{571A09CA-F01B-4E67-9BD5-AB6E98AF8B8D}" type="presParOf" srcId="{68164873-45F0-4F37-A054-38B194CF1506}" destId="{22F2E3F7-69F9-4468-B394-994558A0D0B6}" srcOrd="11" destOrd="0" presId="urn:microsoft.com/office/officeart/2005/8/layout/vList6"/>
    <dgm:cxn modelId="{DCB78D0A-119C-4929-A407-A5E9C5D38710}" type="presParOf" srcId="{68164873-45F0-4F37-A054-38B194CF1506}" destId="{D815C91A-4E4D-4FED-A93E-DC84E61EE02C}" srcOrd="12" destOrd="0" presId="urn:microsoft.com/office/officeart/2005/8/layout/vList6"/>
    <dgm:cxn modelId="{A296587B-C0C7-495B-B354-80505B14828E}" type="presParOf" srcId="{D815C91A-4E4D-4FED-A93E-DC84E61EE02C}" destId="{AD1D82DD-0F6B-434D-B828-ED42E9A2E0DF}" srcOrd="0" destOrd="0" presId="urn:microsoft.com/office/officeart/2005/8/layout/vList6"/>
    <dgm:cxn modelId="{4F5090AE-D447-4129-A805-C07521FC7DA5}" type="presParOf" srcId="{D815C91A-4E4D-4FED-A93E-DC84E61EE02C}" destId="{634DA1F5-568D-49E6-876A-B27B09859FB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24ABD-D2F3-4716-ACCA-0083CE5F14AA}">
      <dsp:nvSpPr>
        <dsp:cNvPr id="0" name=""/>
        <dsp:cNvSpPr/>
      </dsp:nvSpPr>
      <dsp:spPr>
        <a:xfrm>
          <a:off x="3291839" y="4620"/>
          <a:ext cx="4937760" cy="690439"/>
        </a:xfrm>
        <a:prstGeom prst="rightArrow">
          <a:avLst>
            <a:gd name="adj1" fmla="val 75000"/>
            <a:gd name="adj2" fmla="val 50000"/>
          </a:avLst>
        </a:prstGeom>
        <a:solidFill>
          <a:srgbClr val="66FF66">
            <a:alpha val="89804"/>
          </a:srgb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+ 4900 Chambres Louées</a:t>
          </a:r>
        </a:p>
      </dsp:txBody>
      <dsp:txXfrm>
        <a:off x="3291839" y="90925"/>
        <a:ext cx="4678845" cy="517829"/>
      </dsp:txXfrm>
    </dsp:sp>
    <dsp:sp modelId="{8DAECA89-4474-4B51-86DC-EFAD9B412340}">
      <dsp:nvSpPr>
        <dsp:cNvPr id="0" name=""/>
        <dsp:cNvSpPr/>
      </dsp:nvSpPr>
      <dsp:spPr>
        <a:xfrm>
          <a:off x="0" y="13685"/>
          <a:ext cx="3291840" cy="690439"/>
        </a:xfrm>
        <a:prstGeom prst="roundRect">
          <a:avLst/>
        </a:prstGeom>
        <a:solidFill>
          <a:srgbClr val="00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+2,2%</a:t>
          </a:r>
        </a:p>
      </dsp:txBody>
      <dsp:txXfrm>
        <a:off x="33704" y="47389"/>
        <a:ext cx="3224432" cy="623031"/>
      </dsp:txXfrm>
    </dsp:sp>
    <dsp:sp modelId="{3D6CC998-EB29-4B62-A709-F7EA0E0C9648}">
      <dsp:nvSpPr>
        <dsp:cNvPr id="0" name=""/>
        <dsp:cNvSpPr/>
      </dsp:nvSpPr>
      <dsp:spPr>
        <a:xfrm>
          <a:off x="3291839" y="764104"/>
          <a:ext cx="4937760" cy="690439"/>
        </a:xfrm>
        <a:prstGeom prst="rightArrow">
          <a:avLst>
            <a:gd name="adj1" fmla="val 75000"/>
            <a:gd name="adj2" fmla="val 50000"/>
          </a:avLst>
        </a:prstGeom>
        <a:solidFill>
          <a:srgbClr val="FF99FF">
            <a:alpha val="89804"/>
          </a:srgbClr>
        </a:solidFill>
        <a:ln w="25400" cap="flat" cmpd="sng" algn="ctr">
          <a:solidFill>
            <a:schemeClr val="accent5">
              <a:tint val="40000"/>
              <a:alpha val="90000"/>
              <a:hueOff val="-1790080"/>
              <a:satOff val="8042"/>
              <a:lumOff val="5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+ 17 400 Nuitées</a:t>
          </a:r>
        </a:p>
      </dsp:txBody>
      <dsp:txXfrm>
        <a:off x="3291839" y="850409"/>
        <a:ext cx="4678845" cy="517829"/>
      </dsp:txXfrm>
    </dsp:sp>
    <dsp:sp modelId="{57F03CC9-7B48-426E-9FE5-DF37604BE6AF}">
      <dsp:nvSpPr>
        <dsp:cNvPr id="0" name=""/>
        <dsp:cNvSpPr/>
      </dsp:nvSpPr>
      <dsp:spPr>
        <a:xfrm>
          <a:off x="0" y="764104"/>
          <a:ext cx="3291840" cy="690439"/>
        </a:xfrm>
        <a:prstGeom prst="roundRect">
          <a:avLst/>
        </a:prstGeom>
        <a:solidFill>
          <a:srgbClr val="D600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+4,3%</a:t>
          </a:r>
        </a:p>
      </dsp:txBody>
      <dsp:txXfrm>
        <a:off x="33704" y="797808"/>
        <a:ext cx="3224432" cy="623031"/>
      </dsp:txXfrm>
    </dsp:sp>
    <dsp:sp modelId="{52000A07-0CDC-4356-A793-7AA2C07CBB47}">
      <dsp:nvSpPr>
        <dsp:cNvPr id="0" name=""/>
        <dsp:cNvSpPr/>
      </dsp:nvSpPr>
      <dsp:spPr>
        <a:xfrm>
          <a:off x="3291839" y="1523588"/>
          <a:ext cx="4937760" cy="690439"/>
        </a:xfrm>
        <a:prstGeom prst="rightArrow">
          <a:avLst>
            <a:gd name="adj1" fmla="val 75000"/>
            <a:gd name="adj2" fmla="val 50000"/>
          </a:avLst>
        </a:prstGeom>
        <a:solidFill>
          <a:schemeClr val="accent5">
            <a:tint val="40000"/>
            <a:alpha val="90000"/>
            <a:hueOff val="-3580161"/>
            <a:satOff val="16084"/>
            <a:lumOff val="1106"/>
            <a:alphaOff val="0"/>
          </a:schemeClr>
        </a:solidFill>
        <a:ln w="25400" cap="flat" cmpd="sng" algn="ctr">
          <a:solidFill>
            <a:schemeClr val="accent5">
              <a:tint val="40000"/>
              <a:alpha val="90000"/>
              <a:hueOff val="-3580161"/>
              <a:satOff val="16084"/>
              <a:lumOff val="1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fr-FR" sz="1100" b="1" kern="1200" dirty="0"/>
            <a:t> </a:t>
          </a:r>
          <a:r>
            <a:rPr lang="fr-FR" sz="2000" b="1" kern="1200" dirty="0"/>
            <a:t>69,5 % </a:t>
          </a:r>
          <a:r>
            <a:rPr lang="fr-FR" sz="1800" b="1" kern="1200" dirty="0"/>
            <a:t>Meilleur taux occupation depuis 2007</a:t>
          </a:r>
        </a:p>
      </dsp:txBody>
      <dsp:txXfrm>
        <a:off x="3291839" y="1609893"/>
        <a:ext cx="4678845" cy="517829"/>
      </dsp:txXfrm>
    </dsp:sp>
    <dsp:sp modelId="{3ADD09CE-8B19-4065-88E2-EF5B21B496C4}">
      <dsp:nvSpPr>
        <dsp:cNvPr id="0" name=""/>
        <dsp:cNvSpPr/>
      </dsp:nvSpPr>
      <dsp:spPr>
        <a:xfrm>
          <a:off x="0" y="1523588"/>
          <a:ext cx="3291840" cy="690439"/>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+ 1,5 points </a:t>
          </a:r>
        </a:p>
      </dsp:txBody>
      <dsp:txXfrm>
        <a:off x="33704" y="1557292"/>
        <a:ext cx="3224432" cy="623031"/>
      </dsp:txXfrm>
    </dsp:sp>
    <dsp:sp modelId="{F3B272C5-A833-4C7B-AEE5-DC2DB23EFB09}">
      <dsp:nvSpPr>
        <dsp:cNvPr id="0" name=""/>
        <dsp:cNvSpPr/>
      </dsp:nvSpPr>
      <dsp:spPr>
        <a:xfrm>
          <a:off x="3291839" y="2283072"/>
          <a:ext cx="4937760" cy="690439"/>
        </a:xfrm>
        <a:prstGeom prst="rightArrow">
          <a:avLst>
            <a:gd name="adj1" fmla="val 75000"/>
            <a:gd name="adj2" fmla="val 50000"/>
          </a:avLst>
        </a:prstGeom>
        <a:solidFill>
          <a:srgbClr val="6699FF">
            <a:alpha val="89804"/>
          </a:srgb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+ 2 150 K€ Chiffre d'Affaires</a:t>
          </a:r>
        </a:p>
      </dsp:txBody>
      <dsp:txXfrm>
        <a:off x="3291839" y="2369377"/>
        <a:ext cx="4678845" cy="517829"/>
      </dsp:txXfrm>
    </dsp:sp>
    <dsp:sp modelId="{C78267D8-3878-4579-A5B0-E5AFD5F87491}">
      <dsp:nvSpPr>
        <dsp:cNvPr id="0" name=""/>
        <dsp:cNvSpPr/>
      </dsp:nvSpPr>
      <dsp:spPr>
        <a:xfrm>
          <a:off x="0" y="2283072"/>
          <a:ext cx="3291840" cy="690439"/>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+5,9%</a:t>
          </a:r>
        </a:p>
      </dsp:txBody>
      <dsp:txXfrm>
        <a:off x="33704" y="2316776"/>
        <a:ext cx="3224432" cy="623031"/>
      </dsp:txXfrm>
    </dsp:sp>
    <dsp:sp modelId="{708ED488-AF93-4330-9C02-AE09B50C9720}">
      <dsp:nvSpPr>
        <dsp:cNvPr id="0" name=""/>
        <dsp:cNvSpPr/>
      </dsp:nvSpPr>
      <dsp:spPr>
        <a:xfrm>
          <a:off x="3291839" y="3042555"/>
          <a:ext cx="4937760" cy="690439"/>
        </a:xfrm>
        <a:prstGeom prst="rightArrow">
          <a:avLst>
            <a:gd name="adj1" fmla="val 75000"/>
            <a:gd name="adj2" fmla="val 50000"/>
          </a:avLst>
        </a:prstGeom>
        <a:solidFill>
          <a:srgbClr val="FF9966">
            <a:alpha val="89804"/>
          </a:srgbClr>
        </a:solidFill>
        <a:ln w="25400" cap="flat" cmpd="sng" algn="ctr">
          <a:solidFill>
            <a:schemeClr val="accent5">
              <a:tint val="40000"/>
              <a:alpha val="90000"/>
              <a:hueOff val="-7160321"/>
              <a:satOff val="32169"/>
              <a:lumOff val="2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Marché Français + 16 500 Nuitées</a:t>
          </a:r>
        </a:p>
      </dsp:txBody>
      <dsp:txXfrm>
        <a:off x="3291839" y="3128860"/>
        <a:ext cx="4678845" cy="517829"/>
      </dsp:txXfrm>
    </dsp:sp>
    <dsp:sp modelId="{3D37E043-0A52-4F17-A9D8-791E0F9B5317}">
      <dsp:nvSpPr>
        <dsp:cNvPr id="0" name=""/>
        <dsp:cNvSpPr/>
      </dsp:nvSpPr>
      <dsp:spPr>
        <a:xfrm>
          <a:off x="0" y="3042555"/>
          <a:ext cx="3291840" cy="690439"/>
        </a:xfrm>
        <a:prstGeom prst="roundRec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+5,6%</a:t>
          </a:r>
        </a:p>
      </dsp:txBody>
      <dsp:txXfrm>
        <a:off x="33704" y="3076259"/>
        <a:ext cx="3224432" cy="623031"/>
      </dsp:txXfrm>
    </dsp:sp>
    <dsp:sp modelId="{4544DAD1-CF4A-43BE-9791-3FF03561D162}">
      <dsp:nvSpPr>
        <dsp:cNvPr id="0" name=""/>
        <dsp:cNvSpPr/>
      </dsp:nvSpPr>
      <dsp:spPr>
        <a:xfrm>
          <a:off x="3291839" y="3802039"/>
          <a:ext cx="4937760" cy="690439"/>
        </a:xfrm>
        <a:prstGeom prst="rightArrow">
          <a:avLst>
            <a:gd name="adj1" fmla="val 75000"/>
            <a:gd name="adj2" fmla="val 50000"/>
          </a:avLst>
        </a:prstGeom>
        <a:solidFill>
          <a:srgbClr val="FF9966">
            <a:alpha val="90000"/>
          </a:srgbClr>
        </a:solidFill>
        <a:ln w="25400" cap="flat" cmpd="sng" algn="ctr">
          <a:solidFill>
            <a:schemeClr val="accent5">
              <a:tint val="40000"/>
              <a:alpha val="90000"/>
              <a:hueOff val="-8950401"/>
              <a:satOff val="40211"/>
              <a:lumOff val="27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Marché Local + 7 200 Nuitées</a:t>
          </a:r>
        </a:p>
      </dsp:txBody>
      <dsp:txXfrm>
        <a:off x="3291839" y="3888344"/>
        <a:ext cx="4678845" cy="517829"/>
      </dsp:txXfrm>
    </dsp:sp>
    <dsp:sp modelId="{DC31A1EB-1469-4866-8A53-56C0182F3B20}">
      <dsp:nvSpPr>
        <dsp:cNvPr id="0" name=""/>
        <dsp:cNvSpPr/>
      </dsp:nvSpPr>
      <dsp:spPr>
        <a:xfrm>
          <a:off x="0" y="3802039"/>
          <a:ext cx="3291840" cy="690439"/>
        </a:xfrm>
        <a:prstGeom prst="roundRec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+10,7%</a:t>
          </a:r>
        </a:p>
      </dsp:txBody>
      <dsp:txXfrm>
        <a:off x="33704" y="3835743"/>
        <a:ext cx="3224432" cy="623031"/>
      </dsp:txXfrm>
    </dsp:sp>
    <dsp:sp modelId="{634DA1F5-568D-49E6-876A-B27B09859FB3}">
      <dsp:nvSpPr>
        <dsp:cNvPr id="0" name=""/>
        <dsp:cNvSpPr/>
      </dsp:nvSpPr>
      <dsp:spPr>
        <a:xfrm>
          <a:off x="3291839" y="4561523"/>
          <a:ext cx="4937760" cy="690439"/>
        </a:xfrm>
        <a:prstGeom prst="rightArrow">
          <a:avLst>
            <a:gd name="adj1" fmla="val 75000"/>
            <a:gd name="adj2" fmla="val 50000"/>
          </a:avLst>
        </a:prstGeom>
        <a:solidFill>
          <a:srgbClr val="E7CBCB">
            <a:alpha val="89804"/>
          </a:srgb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a:t>Europe -3 600,A.Nord -3 300 Nuitées</a:t>
          </a:r>
        </a:p>
      </dsp:txBody>
      <dsp:txXfrm>
        <a:off x="3291839" y="4647828"/>
        <a:ext cx="4678845" cy="517829"/>
      </dsp:txXfrm>
    </dsp:sp>
    <dsp:sp modelId="{AD1D82DD-0F6B-434D-B828-ED42E9A2E0DF}">
      <dsp:nvSpPr>
        <dsp:cNvPr id="0" name=""/>
        <dsp:cNvSpPr/>
      </dsp:nvSpPr>
      <dsp:spPr>
        <a:xfrm>
          <a:off x="0" y="4561523"/>
          <a:ext cx="3291840" cy="690439"/>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fr-FR" sz="3400" kern="1200"/>
            <a:t>- 22,5%</a:t>
          </a:r>
        </a:p>
      </dsp:txBody>
      <dsp:txXfrm>
        <a:off x="33704" y="4595227"/>
        <a:ext cx="3224432" cy="62303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E7D4F1A7-2A52-4285-B6A6-773C9C399EBF}" type="datetimeFigureOut">
              <a:rPr lang="fr-FR" smtClean="0"/>
              <a:t>30/07/2018</a:t>
            </a:fld>
            <a:endParaRPr lang="fr-FR"/>
          </a:p>
        </p:txBody>
      </p:sp>
      <p:sp>
        <p:nvSpPr>
          <p:cNvPr id="4" name="Espace réservé du pied de page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A615F059-4410-4B56-AF0D-7AB394ED2CAC}" type="slidenum">
              <a:rPr lang="fr-FR" smtClean="0"/>
              <a:t>‹N°›</a:t>
            </a:fld>
            <a:endParaRPr lang="fr-FR"/>
          </a:p>
        </p:txBody>
      </p:sp>
    </p:spTree>
    <p:extLst>
      <p:ext uri="{BB962C8B-B14F-4D97-AF65-F5344CB8AC3E}">
        <p14:creationId xmlns:p14="http://schemas.microsoft.com/office/powerpoint/2010/main" val="3196383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74362605-7392-44EC-A1FE-D9AD54FBCF3D}" type="datetimeFigureOut">
              <a:rPr lang="fr-FR" smtClean="0"/>
              <a:t>30/07/2018</a:t>
            </a:fld>
            <a:endParaRPr lang="fr-FR"/>
          </a:p>
        </p:txBody>
      </p:sp>
      <p:sp>
        <p:nvSpPr>
          <p:cNvPr id="4" name="Espace réservé de l'image des diapositives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6671BF13-FDC3-4F67-8EC3-D44766764911}" type="slidenum">
              <a:rPr lang="fr-FR" smtClean="0"/>
              <a:t>‹N°›</a:t>
            </a:fld>
            <a:endParaRPr lang="fr-FR"/>
          </a:p>
        </p:txBody>
      </p:sp>
    </p:spTree>
    <p:extLst>
      <p:ext uri="{BB962C8B-B14F-4D97-AF65-F5344CB8AC3E}">
        <p14:creationId xmlns:p14="http://schemas.microsoft.com/office/powerpoint/2010/main" val="3752736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a:t>
            </a:fld>
            <a:endParaRPr lang="fr-FR"/>
          </a:p>
        </p:txBody>
      </p:sp>
    </p:spTree>
    <p:extLst>
      <p:ext uri="{BB962C8B-B14F-4D97-AF65-F5344CB8AC3E}">
        <p14:creationId xmlns:p14="http://schemas.microsoft.com/office/powerpoint/2010/main" val="966566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2</a:t>
            </a:fld>
            <a:endParaRPr lang="fr-FR"/>
          </a:p>
        </p:txBody>
      </p:sp>
    </p:spTree>
    <p:extLst>
      <p:ext uri="{BB962C8B-B14F-4D97-AF65-F5344CB8AC3E}">
        <p14:creationId xmlns:p14="http://schemas.microsoft.com/office/powerpoint/2010/main" val="222457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3</a:t>
            </a:fld>
            <a:endParaRPr lang="fr-FR"/>
          </a:p>
        </p:txBody>
      </p:sp>
    </p:spTree>
    <p:extLst>
      <p:ext uri="{BB962C8B-B14F-4D97-AF65-F5344CB8AC3E}">
        <p14:creationId xmlns:p14="http://schemas.microsoft.com/office/powerpoint/2010/main" val="247071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5</a:t>
            </a:fld>
            <a:endParaRPr lang="fr-FR"/>
          </a:p>
        </p:txBody>
      </p:sp>
    </p:spTree>
    <p:extLst>
      <p:ext uri="{BB962C8B-B14F-4D97-AF65-F5344CB8AC3E}">
        <p14:creationId xmlns:p14="http://schemas.microsoft.com/office/powerpoint/2010/main" val="25383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13</a:t>
            </a:fld>
            <a:endParaRPr lang="fr-FR"/>
          </a:p>
        </p:txBody>
      </p:sp>
    </p:spTree>
    <p:extLst>
      <p:ext uri="{BB962C8B-B14F-4D97-AF65-F5344CB8AC3E}">
        <p14:creationId xmlns:p14="http://schemas.microsoft.com/office/powerpoint/2010/main" val="97510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14</a:t>
            </a:fld>
            <a:endParaRPr lang="fr-FR"/>
          </a:p>
        </p:txBody>
      </p:sp>
    </p:spTree>
    <p:extLst>
      <p:ext uri="{BB962C8B-B14F-4D97-AF65-F5344CB8AC3E}">
        <p14:creationId xmlns:p14="http://schemas.microsoft.com/office/powerpoint/2010/main" val="320516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9FE5F3E-C615-4462-BF09-B5381BF7B0BE}" type="slidenum">
              <a:rPr lang="fr-FR" altLang="fr-FR" sz="1100" smtClean="0"/>
              <a:pPr>
                <a:spcBef>
                  <a:spcPct val="0"/>
                </a:spcBef>
              </a:pPr>
              <a:t>15</a:t>
            </a:fld>
            <a:endParaRPr lang="fr-FR" altLang="fr-FR" sz="11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250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39093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18073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84114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sz="3600"/>
            </a:lvl1pPr>
          </a:lstStyle>
          <a:p>
            <a:r>
              <a:rPr lang="fr-FR" dirty="0"/>
              <a:t>Modifiez le style du titre</a:t>
            </a:r>
          </a:p>
        </p:txBody>
      </p:sp>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444208" y="5589240"/>
            <a:ext cx="2133600" cy="365125"/>
          </a:xfrm>
        </p:spPr>
        <p:txBody>
          <a:bodyPr/>
          <a:lstStyle/>
          <a:p>
            <a:fld id="{8B6D83F9-57C4-4DD5-8833-C1B998AF89D9}" type="slidenum">
              <a:rPr lang="fr-FR" smtClean="0"/>
              <a:t>‹N°›</a:t>
            </a:fld>
            <a:endParaRPr lang="fr-FR" dirty="0"/>
          </a:p>
        </p:txBody>
      </p:sp>
    </p:spTree>
    <p:extLst>
      <p:ext uri="{BB962C8B-B14F-4D97-AF65-F5344CB8AC3E}">
        <p14:creationId xmlns:p14="http://schemas.microsoft.com/office/powerpoint/2010/main" val="200794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39105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91F5035-F555-4C4F-A23A-3B22CCF2A794}" type="datetimeFigureOut">
              <a:rPr lang="fr-FR" smtClean="0"/>
              <a:t>30/07/2018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11096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91F5035-F555-4C4F-A23A-3B22CCF2A794}" type="datetimeFigureOut">
              <a:rPr lang="fr-FR" smtClean="0"/>
              <a:t>30/07/2018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02098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91F5035-F555-4C4F-A23A-3B22CCF2A794}" type="datetimeFigureOut">
              <a:rPr lang="fr-FR" smtClean="0"/>
              <a:t>30/07/2018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38692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1F5035-F555-4C4F-A23A-3B22CCF2A794}" type="datetimeFigureOut">
              <a:rPr lang="fr-FR" smtClean="0"/>
              <a:t>30/07/2018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40232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91F5035-F555-4C4F-A23A-3B22CCF2A794}" type="datetimeFigureOut">
              <a:rPr lang="fr-FR" smtClean="0"/>
              <a:t>30/07/2018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0225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91F5035-F555-4C4F-A23A-3B22CCF2A794}" type="datetimeFigureOut">
              <a:rPr lang="fr-FR" smtClean="0"/>
              <a:t>30/07/2018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02971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F5035-F555-4C4F-A23A-3B22CCF2A794}" type="datetimeFigureOut">
              <a:rPr lang="fr-FR" smtClean="0"/>
              <a:t>30/07/2018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572000" y="50131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dirty="0"/>
              <a:t>1</a:t>
            </a:r>
          </a:p>
        </p:txBody>
      </p:sp>
    </p:spTree>
    <p:extLst>
      <p:ext uri="{BB962C8B-B14F-4D97-AF65-F5344CB8AC3E}">
        <p14:creationId xmlns:p14="http://schemas.microsoft.com/office/powerpoint/2010/main" val="651600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Chiffre%20Affaire!%5bTableau%20activit&#233;%20presentation%20AG%2017%20Juillet%202018.xlsx%5dEvolution%20Chiffre%20Affaire%20Graphique%201"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REVPAR!L1C1:L2C13"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1.emf"/><Relationship Id="rId5" Type="http://schemas.openxmlformats.org/officeDocument/2006/relationships/oleObject" Target="file:///C:\Users\Utilisateur\Documents\Statistiques%20ZILEA\Presentation%20STATS%202018\Presentation%20AG%2017%20Juillet%202018\Tableau%20activit&#233;%20presentation%20AG%2017%20Juillet%202018.xlsx!Evolution%20REVPAR!%5bTableau%20activit&#233;%20presentation%20AG%2017%20Juillet%202018.xlsx%5dEvolution%20REVPAR%20Graphique%201" TargetMode="Externa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REVPAC!L1C1:L2C13"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3.emf"/><Relationship Id="rId5" Type="http://schemas.openxmlformats.org/officeDocument/2006/relationships/oleObject" Target="file:///C:\Users\Utilisateur\Documents\Statistiques%20ZILEA\Presentation%20STATS%202018\Presentation%20AG%2017%20Juillet%202018\Tableau%20activit&#233;%20presentation%20AG%2017%20Juillet%202018.xlsx!Evolution%20REVPAC!%5bTableau%20activit&#233;%20presentation%20AG%2017%20Juillet%202018.xlsx%5dEvolution%20REVPAC%20Graphique%201" TargetMode="Externa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4.emf"/><Relationship Id="rId4" Type="http://schemas.openxmlformats.org/officeDocument/2006/relationships/oleObject" Target="file:///C:\Users\Utilisateur\Documents\Statistiques%20ZILEA\Presentation%20STATS%202018\Presentation%20AG%2017%20Juillet%202018\Tableau%20activit&#233;%20presentation%20AG%2017%20Juillet%202018.xlsx!Statistiques%20Nationalit&#233;s!L4C1:L35C9" TargetMode="Externa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20%20avril%202018\Tableau%20activit&#233;%20presentation%20AG%2020%20avril%202018.xlsx!Echantillonnage!L6C1:L19C4"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C:\Users\Utilisateur\Documents\Statistiques%20ZILEA\Presentation%20STATS%202018\Presentation%20AG%2017%20Juillet%202018\Tableau%20activit&#233;%20presentation%20AG%2017%20Juillet%202018.xlsx!Activite%201er%20SEMESTRE!L2C1:L8C6"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Activite%20par%20TRI!L3C1:L13C10" TargetMode="Externa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performances!L2C1:L5C13" TargetMode="Externa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Occupation!%5bTableau%20activit&#233;%20presentation%20AG%2017%20Juillet%202018.xlsx%5dEvolution%20Occupation%20Graphique%201" TargetMode="Externa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8\Presentation%20AG%2017%20Juillet%202018\Tableau%20activit&#233;%20presentation%20AG%2017%20Juillet%202018.xlsx!Evolution%20RMC!%5bTableau%20activit&#233;%20presentation%20AG%2017%20Juillet%202018.xlsx%5dEvolution%20RMC%20Graphique%204"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ris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09456"/>
            <a:ext cx="9144000" cy="781984"/>
          </a:xfrm>
          <a:prstGeom prst="rect">
            <a:avLst/>
          </a:prstGeom>
        </p:spPr>
      </p:pic>
      <p:sp>
        <p:nvSpPr>
          <p:cNvPr id="4" name="Titre 3"/>
          <p:cNvSpPr>
            <a:spLocks noGrp="1"/>
          </p:cNvSpPr>
          <p:nvPr>
            <p:ph type="title"/>
          </p:nvPr>
        </p:nvSpPr>
        <p:spPr/>
        <p:txBody>
          <a:bodyPr/>
          <a:lstStyle/>
          <a:p>
            <a:endParaRPr lang="fr-FR" dirty="0"/>
          </a:p>
        </p:txBody>
      </p:sp>
      <p:sp>
        <p:nvSpPr>
          <p:cNvPr id="9" name="Rectangle 8"/>
          <p:cNvSpPr/>
          <p:nvPr/>
        </p:nvSpPr>
        <p:spPr>
          <a:xfrm>
            <a:off x="0" y="-25604"/>
            <a:ext cx="9144000" cy="6144981"/>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9"/>
          <p:cNvSpPr/>
          <p:nvPr/>
        </p:nvSpPr>
        <p:spPr>
          <a:xfrm>
            <a:off x="0" y="0"/>
            <a:ext cx="9144000" cy="6144981"/>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0" y="25604"/>
            <a:ext cx="9144000" cy="6144981"/>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077072"/>
            <a:ext cx="3762375" cy="1512168"/>
          </a:xfrm>
          <a:prstGeom prst="rect">
            <a:avLst/>
          </a:prstGeom>
        </p:spPr>
      </p:pic>
      <p:sp>
        <p:nvSpPr>
          <p:cNvPr id="15" name="Titre 1"/>
          <p:cNvSpPr txBox="1">
            <a:spLocks/>
          </p:cNvSpPr>
          <p:nvPr/>
        </p:nvSpPr>
        <p:spPr>
          <a:xfrm>
            <a:off x="466303" y="274637"/>
            <a:ext cx="8229600" cy="3081579"/>
          </a:xfrm>
          <a:prstGeom prst="round2DiagRect">
            <a:avLst/>
          </a:prstGeom>
          <a:solidFill>
            <a:srgbClr val="FCD5B5"/>
          </a:solidFill>
          <a:ln>
            <a:solidFill>
              <a:srgbClr val="002060"/>
            </a:solidFill>
          </a:ln>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algn="ctr"/>
            <a:r>
              <a:rPr lang="fr-FR" dirty="0"/>
              <a:t>OBSERVATOIRE HOTELLERIE</a:t>
            </a:r>
          </a:p>
          <a:p>
            <a:pPr algn="ctr"/>
            <a:r>
              <a:rPr lang="fr-FR" dirty="0"/>
              <a:t>ZILEA</a:t>
            </a:r>
          </a:p>
          <a:p>
            <a:pPr algn="ctr"/>
            <a:endParaRPr lang="fr-FR" dirty="0"/>
          </a:p>
          <a:p>
            <a:pPr algn="ctr"/>
            <a:r>
              <a:rPr lang="fr-FR" dirty="0">
                <a:ln w="22225">
                  <a:solidFill>
                    <a:srgbClr val="002060"/>
                  </a:solidFill>
                  <a:prstDash val="solid"/>
                </a:ln>
                <a:solidFill>
                  <a:schemeClr val="accent2">
                    <a:lumMod val="40000"/>
                    <a:lumOff val="60000"/>
                  </a:schemeClr>
                </a:solidFill>
              </a:rPr>
              <a:t>ACTIVITE 1</a:t>
            </a:r>
            <a:r>
              <a:rPr lang="fr-FR" baseline="30000" dirty="0">
                <a:ln w="22225">
                  <a:solidFill>
                    <a:srgbClr val="002060"/>
                  </a:solidFill>
                  <a:prstDash val="solid"/>
                </a:ln>
                <a:solidFill>
                  <a:schemeClr val="accent2">
                    <a:lumMod val="40000"/>
                    <a:lumOff val="60000"/>
                  </a:schemeClr>
                </a:solidFill>
              </a:rPr>
              <a:t>er</a:t>
            </a:r>
            <a:r>
              <a:rPr lang="fr-FR" dirty="0">
                <a:ln w="22225">
                  <a:solidFill>
                    <a:srgbClr val="002060"/>
                  </a:solidFill>
                  <a:prstDash val="solid"/>
                </a:ln>
                <a:solidFill>
                  <a:schemeClr val="accent2">
                    <a:lumMod val="40000"/>
                    <a:lumOff val="60000"/>
                  </a:schemeClr>
                </a:solidFill>
              </a:rPr>
              <a:t> SEMESTRE 2018</a:t>
            </a:r>
          </a:p>
          <a:p>
            <a:pPr algn="ctr"/>
            <a:endParaRPr lang="fr-FR" dirty="0">
              <a:ln w="22225">
                <a:solidFill>
                  <a:srgbClr val="00206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05269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a:t>EVOLUTION CHIFFRE D’AFFAIRES</a:t>
            </a:r>
            <a:br>
              <a:rPr lang="fr-FR" dirty="0"/>
            </a:br>
            <a:r>
              <a:rPr lang="fr-FR" dirty="0"/>
              <a:t>1</a:t>
            </a:r>
            <a:r>
              <a:rPr lang="fr-FR" baseline="30000" dirty="0"/>
              <a:t>er</a:t>
            </a:r>
            <a:r>
              <a:rPr lang="fr-FR" dirty="0"/>
              <a:t> SEMESTRE 2007 à 2018</a:t>
            </a:r>
          </a:p>
        </p:txBody>
      </p:sp>
      <p:graphicFrame>
        <p:nvGraphicFramePr>
          <p:cNvPr id="2" name="Objet 1"/>
          <p:cNvGraphicFramePr>
            <a:graphicFrameLocks noChangeAspect="1"/>
          </p:cNvGraphicFramePr>
          <p:nvPr>
            <p:extLst>
              <p:ext uri="{D42A27DB-BD31-4B8C-83A1-F6EECF244321}">
                <p14:modId xmlns:p14="http://schemas.microsoft.com/office/powerpoint/2010/main" val="1298550194"/>
              </p:ext>
            </p:extLst>
          </p:nvPr>
        </p:nvGraphicFramePr>
        <p:xfrm>
          <a:off x="465138" y="1851025"/>
          <a:ext cx="8213725" cy="4738688"/>
        </p:xfrm>
        <a:graphic>
          <a:graphicData uri="http://schemas.openxmlformats.org/presentationml/2006/ole">
            <mc:AlternateContent xmlns:mc="http://schemas.openxmlformats.org/markup-compatibility/2006">
              <mc:Choice xmlns:v="urn:schemas-microsoft-com:vml" Requires="v">
                <p:oleObj spid="_x0000_s49174" name="Worksheet" r:id="rId3" imgW="4057750" imgH="2733631" progId="Excel.Sheet.12">
                  <p:link updateAutomatic="1"/>
                </p:oleObj>
              </mc:Choice>
              <mc:Fallback>
                <p:oleObj name="Worksheet" r:id="rId3" imgW="4057750" imgH="2733631" progId="Excel.Sheet.12">
                  <p:link updateAutomatic="1"/>
                  <p:pic>
                    <p:nvPicPr>
                      <p:cNvPr id="0" name=""/>
                      <p:cNvPicPr/>
                      <p:nvPr/>
                    </p:nvPicPr>
                    <p:blipFill>
                      <a:blip r:embed="rId4"/>
                      <a:stretch>
                        <a:fillRect/>
                      </a:stretch>
                    </p:blipFill>
                    <p:spPr>
                      <a:xfrm>
                        <a:off x="465138" y="1851025"/>
                        <a:ext cx="8213725" cy="4738688"/>
                      </a:xfrm>
                      <a:prstGeom prst="rect">
                        <a:avLst/>
                      </a:prstGeom>
                    </p:spPr>
                  </p:pic>
                </p:oleObj>
              </mc:Fallback>
            </mc:AlternateContent>
          </a:graphicData>
        </a:graphic>
      </p:graphicFrame>
    </p:spTree>
    <p:extLst>
      <p:ext uri="{BB962C8B-B14F-4D97-AF65-F5344CB8AC3E}">
        <p14:creationId xmlns:p14="http://schemas.microsoft.com/office/powerpoint/2010/main" val="307711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a:t>EVOLUTION REVPAR GLOBAL</a:t>
            </a:r>
            <a:br>
              <a:rPr lang="fr-FR" dirty="0"/>
            </a:br>
            <a:r>
              <a:rPr lang="fr-FR" dirty="0"/>
              <a:t>1</a:t>
            </a:r>
            <a:r>
              <a:rPr lang="fr-FR" baseline="30000" dirty="0"/>
              <a:t>er</a:t>
            </a:r>
            <a:r>
              <a:rPr lang="fr-FR" dirty="0"/>
              <a:t> SEMESTRE 2007 à 2018</a:t>
            </a:r>
          </a:p>
        </p:txBody>
      </p:sp>
      <p:graphicFrame>
        <p:nvGraphicFramePr>
          <p:cNvPr id="5" name="Objet 4"/>
          <p:cNvGraphicFramePr>
            <a:graphicFrameLocks noChangeAspect="1"/>
          </p:cNvGraphicFramePr>
          <p:nvPr>
            <p:extLst>
              <p:ext uri="{D42A27DB-BD31-4B8C-83A1-F6EECF244321}">
                <p14:modId xmlns:p14="http://schemas.microsoft.com/office/powerpoint/2010/main" val="2831714216"/>
              </p:ext>
            </p:extLst>
          </p:nvPr>
        </p:nvGraphicFramePr>
        <p:xfrm>
          <a:off x="385763" y="1556793"/>
          <a:ext cx="8372475" cy="936104"/>
        </p:xfrm>
        <a:graphic>
          <a:graphicData uri="http://schemas.openxmlformats.org/presentationml/2006/ole">
            <mc:AlternateContent xmlns:mc="http://schemas.openxmlformats.org/markup-compatibility/2006">
              <mc:Choice xmlns:v="urn:schemas-microsoft-com:vml" Requires="v">
                <p:oleObj spid="_x0000_s41033" name="Worksheet" r:id="rId3" imgW="8372425" imgH="1076148" progId="Excel.Sheet.12">
                  <p:link updateAutomatic="1"/>
                </p:oleObj>
              </mc:Choice>
              <mc:Fallback>
                <p:oleObj name="Worksheet" r:id="rId3" imgW="8372425" imgH="1076148" progId="Excel.Sheet.12">
                  <p:link updateAutomatic="1"/>
                  <p:pic>
                    <p:nvPicPr>
                      <p:cNvPr id="0" name=""/>
                      <p:cNvPicPr/>
                      <p:nvPr/>
                    </p:nvPicPr>
                    <p:blipFill>
                      <a:blip r:embed="rId4"/>
                      <a:stretch>
                        <a:fillRect/>
                      </a:stretch>
                    </p:blipFill>
                    <p:spPr>
                      <a:xfrm>
                        <a:off x="385763" y="1556793"/>
                        <a:ext cx="8372475" cy="936104"/>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1893312995"/>
              </p:ext>
            </p:extLst>
          </p:nvPr>
        </p:nvGraphicFramePr>
        <p:xfrm>
          <a:off x="393700" y="2636838"/>
          <a:ext cx="8283575" cy="4098925"/>
        </p:xfrm>
        <a:graphic>
          <a:graphicData uri="http://schemas.openxmlformats.org/presentationml/2006/ole">
            <mc:AlternateContent xmlns:mc="http://schemas.openxmlformats.org/markup-compatibility/2006">
              <mc:Choice xmlns:v="urn:schemas-microsoft-com:vml" Requires="v">
                <p:oleObj spid="_x0000_s41034" name="Worksheet" r:id="rId5" imgW="3476475" imgH="2733631" progId="Excel.Sheet.12">
                  <p:link updateAutomatic="1"/>
                </p:oleObj>
              </mc:Choice>
              <mc:Fallback>
                <p:oleObj name="Worksheet" r:id="rId5" imgW="3476475" imgH="2733631" progId="Excel.Sheet.12">
                  <p:link updateAutomatic="1"/>
                  <p:pic>
                    <p:nvPicPr>
                      <p:cNvPr id="0" name=""/>
                      <p:cNvPicPr/>
                      <p:nvPr/>
                    </p:nvPicPr>
                    <p:blipFill>
                      <a:blip r:embed="rId6"/>
                      <a:stretch>
                        <a:fillRect/>
                      </a:stretch>
                    </p:blipFill>
                    <p:spPr>
                      <a:xfrm>
                        <a:off x="393700" y="2636838"/>
                        <a:ext cx="8283575" cy="4098925"/>
                      </a:xfrm>
                      <a:prstGeom prst="rect">
                        <a:avLst/>
                      </a:prstGeom>
                    </p:spPr>
                  </p:pic>
                </p:oleObj>
              </mc:Fallback>
            </mc:AlternateContent>
          </a:graphicData>
        </a:graphic>
      </p:graphicFrame>
    </p:spTree>
    <p:extLst>
      <p:ext uri="{BB962C8B-B14F-4D97-AF65-F5344CB8AC3E}">
        <p14:creationId xmlns:p14="http://schemas.microsoft.com/office/powerpoint/2010/main" val="195568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a:t>EVOLUTION REVPAC GLOBAL</a:t>
            </a:r>
            <a:br>
              <a:rPr lang="fr-FR" dirty="0"/>
            </a:br>
            <a:r>
              <a:rPr lang="fr-FR" dirty="0"/>
              <a:t>1</a:t>
            </a:r>
            <a:r>
              <a:rPr lang="fr-FR" baseline="30000" dirty="0"/>
              <a:t>er</a:t>
            </a:r>
            <a:r>
              <a:rPr lang="fr-FR" dirty="0"/>
              <a:t> SEMESTRE 2007 à 2018</a:t>
            </a:r>
          </a:p>
        </p:txBody>
      </p:sp>
      <p:graphicFrame>
        <p:nvGraphicFramePr>
          <p:cNvPr id="5" name="Objet 4"/>
          <p:cNvGraphicFramePr>
            <a:graphicFrameLocks noChangeAspect="1"/>
          </p:cNvGraphicFramePr>
          <p:nvPr>
            <p:extLst>
              <p:ext uri="{D42A27DB-BD31-4B8C-83A1-F6EECF244321}">
                <p14:modId xmlns:p14="http://schemas.microsoft.com/office/powerpoint/2010/main" val="3773096185"/>
              </p:ext>
            </p:extLst>
          </p:nvPr>
        </p:nvGraphicFramePr>
        <p:xfrm>
          <a:off x="400050" y="1556793"/>
          <a:ext cx="8343900" cy="864096"/>
        </p:xfrm>
        <a:graphic>
          <a:graphicData uri="http://schemas.openxmlformats.org/presentationml/2006/ole">
            <mc:AlternateContent xmlns:mc="http://schemas.openxmlformats.org/markup-compatibility/2006">
              <mc:Choice xmlns:v="urn:schemas-microsoft-com:vml" Requires="v">
                <p:oleObj spid="_x0000_s43070" name="Worksheet" r:id="rId3" imgW="8344099" imgH="1076148" progId="Excel.Sheet.12">
                  <p:link updateAutomatic="1"/>
                </p:oleObj>
              </mc:Choice>
              <mc:Fallback>
                <p:oleObj name="Worksheet" r:id="rId3" imgW="8344099" imgH="1076148" progId="Excel.Sheet.12">
                  <p:link updateAutomatic="1"/>
                  <p:pic>
                    <p:nvPicPr>
                      <p:cNvPr id="0" name=""/>
                      <p:cNvPicPr/>
                      <p:nvPr/>
                    </p:nvPicPr>
                    <p:blipFill>
                      <a:blip r:embed="rId4"/>
                      <a:stretch>
                        <a:fillRect/>
                      </a:stretch>
                    </p:blipFill>
                    <p:spPr>
                      <a:xfrm>
                        <a:off x="400050" y="1556793"/>
                        <a:ext cx="8343900" cy="864096"/>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2044399133"/>
              </p:ext>
            </p:extLst>
          </p:nvPr>
        </p:nvGraphicFramePr>
        <p:xfrm>
          <a:off x="474663" y="2565400"/>
          <a:ext cx="8194675" cy="4170363"/>
        </p:xfrm>
        <a:graphic>
          <a:graphicData uri="http://schemas.openxmlformats.org/presentationml/2006/ole">
            <mc:AlternateContent xmlns:mc="http://schemas.openxmlformats.org/markup-compatibility/2006">
              <mc:Choice xmlns:v="urn:schemas-microsoft-com:vml" Requires="v">
                <p:oleObj spid="_x0000_s43071" name="Worksheet" r:id="rId5" imgW="4057750" imgH="2743200" progId="Excel.Sheet.12">
                  <p:link updateAutomatic="1"/>
                </p:oleObj>
              </mc:Choice>
              <mc:Fallback>
                <p:oleObj name="Worksheet" r:id="rId5" imgW="4057750" imgH="2743200" progId="Excel.Sheet.12">
                  <p:link updateAutomatic="1"/>
                  <p:pic>
                    <p:nvPicPr>
                      <p:cNvPr id="0" name=""/>
                      <p:cNvPicPr/>
                      <p:nvPr/>
                    </p:nvPicPr>
                    <p:blipFill>
                      <a:blip r:embed="rId6"/>
                      <a:stretch>
                        <a:fillRect/>
                      </a:stretch>
                    </p:blipFill>
                    <p:spPr>
                      <a:xfrm>
                        <a:off x="474663" y="2565400"/>
                        <a:ext cx="8194675" cy="4170363"/>
                      </a:xfrm>
                      <a:prstGeom prst="rect">
                        <a:avLst/>
                      </a:prstGeom>
                    </p:spPr>
                  </p:pic>
                </p:oleObj>
              </mc:Fallback>
            </mc:AlternateContent>
          </a:graphicData>
        </a:graphic>
      </p:graphicFrame>
    </p:spTree>
    <p:extLst>
      <p:ext uri="{BB962C8B-B14F-4D97-AF65-F5344CB8AC3E}">
        <p14:creationId xmlns:p14="http://schemas.microsoft.com/office/powerpoint/2010/main" val="585947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90513"/>
            <a:ext cx="8229600" cy="1143000"/>
          </a:xfrm>
          <a:prstGeom prst="round2DiagRect">
            <a:avLst/>
          </a:prstGeom>
          <a:solidFill>
            <a:srgbClr val="FCD5B5"/>
          </a:solidFill>
          <a:ln>
            <a:solidFill>
              <a:srgbClr val="002060"/>
            </a:solidFill>
          </a:ln>
        </p:spPr>
        <p:txBody>
          <a:bodyPr>
            <a:normAutofit fontScale="90000"/>
          </a:bodyPr>
          <a:lstStyle/>
          <a:p>
            <a:pPr algn="ctr"/>
            <a:r>
              <a:rPr lang="fr-FR" dirty="0"/>
              <a:t>ORIGINE NATIONALITES</a:t>
            </a:r>
            <a:br>
              <a:rPr lang="fr-FR" dirty="0"/>
            </a:br>
            <a:r>
              <a:rPr lang="fr-FR" dirty="0"/>
              <a:t>1</a:t>
            </a:r>
            <a:r>
              <a:rPr lang="fr-FR" baseline="30000" dirty="0"/>
              <a:t>ER</a:t>
            </a:r>
            <a:r>
              <a:rPr lang="fr-FR" dirty="0"/>
              <a:t> SEMESTRE 2017-2018</a:t>
            </a:r>
          </a:p>
        </p:txBody>
      </p:sp>
      <p:graphicFrame>
        <p:nvGraphicFramePr>
          <p:cNvPr id="4" name="Objet 3"/>
          <p:cNvGraphicFramePr>
            <a:graphicFrameLocks noChangeAspect="1"/>
          </p:cNvGraphicFramePr>
          <p:nvPr>
            <p:extLst>
              <p:ext uri="{D42A27DB-BD31-4B8C-83A1-F6EECF244321}">
                <p14:modId xmlns:p14="http://schemas.microsoft.com/office/powerpoint/2010/main" val="2103223943"/>
              </p:ext>
            </p:extLst>
          </p:nvPr>
        </p:nvGraphicFramePr>
        <p:xfrm>
          <a:off x="179512" y="1556792"/>
          <a:ext cx="8784976" cy="5184576"/>
        </p:xfrm>
        <a:graphic>
          <a:graphicData uri="http://schemas.openxmlformats.org/presentationml/2006/ole">
            <mc:AlternateContent xmlns:mc="http://schemas.openxmlformats.org/markup-compatibility/2006">
              <mc:Choice xmlns:v="urn:schemas-microsoft-com:vml" Requires="v">
                <p:oleObj spid="_x0000_s13396" name="Worksheet" r:id="rId4" imgW="6648550" imgH="6200908" progId="Excel.Sheet.12">
                  <p:link updateAutomatic="1"/>
                </p:oleObj>
              </mc:Choice>
              <mc:Fallback>
                <p:oleObj name="Worksheet" r:id="rId4" imgW="6648550" imgH="6200908" progId="Excel.Sheet.12">
                  <p:link updateAutomatic="1"/>
                  <p:pic>
                    <p:nvPicPr>
                      <p:cNvPr id="0" name=""/>
                      <p:cNvPicPr/>
                      <p:nvPr/>
                    </p:nvPicPr>
                    <p:blipFill>
                      <a:blip r:embed="rId5"/>
                      <a:stretch>
                        <a:fillRect/>
                      </a:stretch>
                    </p:blipFill>
                    <p:spPr>
                      <a:xfrm>
                        <a:off x="179512" y="1556792"/>
                        <a:ext cx="8784976" cy="5184576"/>
                      </a:xfrm>
                      <a:prstGeom prst="rect">
                        <a:avLst/>
                      </a:prstGeom>
                    </p:spPr>
                  </p:pic>
                </p:oleObj>
              </mc:Fallback>
            </mc:AlternateContent>
          </a:graphicData>
        </a:graphic>
      </p:graphicFrame>
    </p:spTree>
    <p:extLst>
      <p:ext uri="{BB962C8B-B14F-4D97-AF65-F5344CB8AC3E}">
        <p14:creationId xmlns:p14="http://schemas.microsoft.com/office/powerpoint/2010/main" val="2726541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3027" y="90360"/>
            <a:ext cx="8229600" cy="1143000"/>
          </a:xfrm>
          <a:prstGeom prst="round2DiagRect">
            <a:avLst/>
          </a:prstGeom>
          <a:solidFill>
            <a:srgbClr val="FCD5B5"/>
          </a:solidFill>
        </p:spPr>
        <p:style>
          <a:lnRef idx="2">
            <a:schemeClr val="accent4"/>
          </a:lnRef>
          <a:fillRef idx="1">
            <a:schemeClr val="lt1"/>
          </a:fillRef>
          <a:effectRef idx="0">
            <a:schemeClr val="accent4"/>
          </a:effectRef>
          <a:fontRef idx="minor">
            <a:schemeClr val="dk1"/>
          </a:fontRef>
        </p:style>
        <p:txBody>
          <a:bodyPr/>
          <a:lstStyle/>
          <a:p>
            <a:pPr algn="ctr"/>
            <a:r>
              <a:rPr lang="fr-FR" dirty="0"/>
              <a:t>COMMENTAIRES 1</a:t>
            </a:r>
            <a:r>
              <a:rPr lang="fr-FR" baseline="30000" dirty="0"/>
              <a:t>er</a:t>
            </a:r>
            <a:r>
              <a:rPr lang="fr-FR" dirty="0"/>
              <a:t> SEMESTRE 2018</a:t>
            </a:r>
          </a:p>
        </p:txBody>
      </p:sp>
      <p:graphicFrame>
        <p:nvGraphicFramePr>
          <p:cNvPr id="5" name="Diagramme 4"/>
          <p:cNvGraphicFramePr/>
          <p:nvPr>
            <p:extLst>
              <p:ext uri="{D42A27DB-BD31-4B8C-83A1-F6EECF244321}">
                <p14:modId xmlns:p14="http://schemas.microsoft.com/office/powerpoint/2010/main" val="3250496336"/>
              </p:ext>
            </p:extLst>
          </p:nvPr>
        </p:nvGraphicFramePr>
        <p:xfrm>
          <a:off x="463027" y="1412776"/>
          <a:ext cx="82296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59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60350"/>
            <a:ext cx="5113337"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Espace réservé du numéro de diapositive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CCC6775-00BA-4017-A40C-B8671B68B692}" type="slidenum">
              <a:rPr lang="fr-FR" altLang="fr-FR" sz="1400" smtClean="0"/>
              <a:pPr>
                <a:spcBef>
                  <a:spcPct val="0"/>
                </a:spcBef>
                <a:buFontTx/>
                <a:buNone/>
              </a:pPr>
              <a:t>15</a:t>
            </a:fld>
            <a:endParaRPr lang="fr-FR" altLang="fr-FR" sz="140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9752" y="5013176"/>
            <a:ext cx="3762375" cy="1512168"/>
          </a:xfrm>
          <a:prstGeom prst="rect">
            <a:avLst/>
          </a:prstGeom>
        </p:spPr>
      </p:pic>
    </p:spTree>
    <p:extLst>
      <p:ext uri="{BB962C8B-B14F-4D97-AF65-F5344CB8AC3E}">
        <p14:creationId xmlns:p14="http://schemas.microsoft.com/office/powerpoint/2010/main" val="422101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5376"/>
                                        </p:tgtEl>
                                        <p:attrNameLst>
                                          <p:attrName>style.visibility</p:attrName>
                                        </p:attrNameLst>
                                      </p:cBhvr>
                                      <p:to>
                                        <p:strVal val="visible"/>
                                      </p:to>
                                    </p:set>
                                    <p:anim calcmode="lin" valueType="num">
                                      <p:cBhvr>
                                        <p:cTn id="7" dur="3000" fill="hold"/>
                                        <p:tgtEl>
                                          <p:spTgt spid="15376"/>
                                        </p:tgtEl>
                                        <p:attrNameLst>
                                          <p:attrName>ppt_w</p:attrName>
                                        </p:attrNameLst>
                                      </p:cBhvr>
                                      <p:tavLst>
                                        <p:tav tm="0">
                                          <p:val>
                                            <p:fltVal val="0"/>
                                          </p:val>
                                        </p:tav>
                                        <p:tav tm="100000">
                                          <p:val>
                                            <p:strVal val="#ppt_w"/>
                                          </p:val>
                                        </p:tav>
                                      </p:tavLst>
                                    </p:anim>
                                    <p:anim calcmode="lin" valueType="num">
                                      <p:cBhvr>
                                        <p:cTn id="8" dur="3000" fill="hold"/>
                                        <p:tgtEl>
                                          <p:spTgt spid="15376"/>
                                        </p:tgtEl>
                                        <p:attrNameLst>
                                          <p:attrName>ppt_h</p:attrName>
                                        </p:attrNameLst>
                                      </p:cBhvr>
                                      <p:tavLst>
                                        <p:tav tm="0">
                                          <p:val>
                                            <p:fltVal val="0"/>
                                          </p:val>
                                        </p:tav>
                                        <p:tav tm="100000">
                                          <p:val>
                                            <p:strVal val="#ppt_h"/>
                                          </p:val>
                                        </p:tav>
                                      </p:tavLst>
                                    </p:anim>
                                    <p:anim calcmode="lin" valueType="num">
                                      <p:cBhvr>
                                        <p:cTn id="9" dur="3000" fill="hold"/>
                                        <p:tgtEl>
                                          <p:spTgt spid="15376"/>
                                        </p:tgtEl>
                                        <p:attrNameLst>
                                          <p:attrName>style.rotation</p:attrName>
                                        </p:attrNameLst>
                                      </p:cBhvr>
                                      <p:tavLst>
                                        <p:tav tm="0">
                                          <p:val>
                                            <p:fltVal val="360"/>
                                          </p:val>
                                        </p:tav>
                                        <p:tav tm="100000">
                                          <p:val>
                                            <p:fltVal val="0"/>
                                          </p:val>
                                        </p:tav>
                                      </p:tavLst>
                                    </p:anim>
                                    <p:animEffect transition="in" filter="fade">
                                      <p:cBhvr>
                                        <p:cTn id="10" dur="3000"/>
                                        <p:tgtEl>
                                          <p:spTgt spid="1537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5278" y="260648"/>
            <a:ext cx="8229600" cy="1143000"/>
          </a:xfrm>
          <a:prstGeom prst="round2DiagRect">
            <a:avLst/>
          </a:prstGeom>
          <a:solidFill>
            <a:srgbClr val="FCD5B5"/>
          </a:solidFill>
          <a:ln>
            <a:solidFill>
              <a:srgbClr val="002060"/>
            </a:solidFill>
          </a:ln>
        </p:spPr>
        <p:txBody>
          <a:bodyPr/>
          <a:lstStyle/>
          <a:p>
            <a:pPr algn="ctr"/>
            <a:r>
              <a:rPr lang="fr-FR" dirty="0"/>
              <a:t>DESTINATION  MARTINIQUE</a:t>
            </a:r>
          </a:p>
        </p:txBody>
      </p:sp>
      <p:sp>
        <p:nvSpPr>
          <p:cNvPr id="5" name="Espace réservé du contenu 2"/>
          <p:cNvSpPr>
            <a:spLocks noGrp="1"/>
          </p:cNvSpPr>
          <p:nvPr>
            <p:ph idx="1"/>
          </p:nvPr>
        </p:nvSpPr>
        <p:spPr>
          <a:solidFill>
            <a:schemeClr val="accent6">
              <a:lumMod val="40000"/>
              <a:lumOff val="60000"/>
            </a:schemeClr>
          </a:solidFill>
        </p:spPr>
        <p:txBody>
          <a:bodyPr>
            <a:normAutofit fontScale="92500" lnSpcReduction="20000"/>
          </a:bodyPr>
          <a:lstStyle/>
          <a:p>
            <a:pPr marL="0" indent="0">
              <a:buNone/>
            </a:pPr>
            <a:r>
              <a:rPr lang="fr-FR" sz="2000" b="1" i="1" dirty="0"/>
              <a:t>Le contexte en France et en Europe</a:t>
            </a:r>
            <a:endParaRPr lang="fr-FR" sz="1500" i="1" dirty="0"/>
          </a:p>
          <a:p>
            <a:r>
              <a:rPr lang="fr-FR" sz="1700" dirty="0">
                <a:latin typeface="Arial" panose="020B0604020202020204" pitchFamily="34" charset="0"/>
                <a:cs typeface="Arial" panose="020B0604020202020204" pitchFamily="34" charset="0"/>
              </a:rPr>
              <a:t>L’année 2017 a été marquée par un retour de la croissance en Europe, mais des incertitudes politiques règnent avec une montée du populisme en Europe, des difficultés de gouvernance (Allemagne, Italie), et surtout la grande incertitude  autour du </a:t>
            </a:r>
            <a:r>
              <a:rPr lang="fr-FR" sz="1700" dirty="0" err="1">
                <a:latin typeface="Arial" panose="020B0604020202020204" pitchFamily="34" charset="0"/>
                <a:cs typeface="Arial" panose="020B0604020202020204" pitchFamily="34" charset="0"/>
              </a:rPr>
              <a:t>Brexit</a:t>
            </a:r>
            <a:r>
              <a:rPr lang="fr-FR" sz="1700" dirty="0">
                <a:latin typeface="Arial" panose="020B0604020202020204" pitchFamily="34" charset="0"/>
                <a:cs typeface="Arial" panose="020B0604020202020204" pitchFamily="34" charset="0"/>
              </a:rPr>
              <a:t>		</a:t>
            </a:r>
          </a:p>
          <a:p>
            <a:r>
              <a:rPr lang="fr-FR" sz="1700" dirty="0">
                <a:latin typeface="Arial" panose="020B0604020202020204" pitchFamily="34" charset="0"/>
                <a:cs typeface="Arial" panose="020B0604020202020204" pitchFamily="34" charset="0"/>
              </a:rPr>
              <a:t>La France quant à elle, bien qu’en retrait par rapport à la croissance européenne, retrouve son plus haut niveau d’activité depuis 2007 +2%</a:t>
            </a:r>
          </a:p>
          <a:p>
            <a:endParaRPr lang="fr-FR" sz="1400" dirty="0">
              <a:latin typeface="Arial" panose="020B0604020202020204" pitchFamily="34" charset="0"/>
              <a:cs typeface="Arial" panose="020B0604020202020204" pitchFamily="34" charset="0"/>
            </a:endParaRPr>
          </a:p>
          <a:p>
            <a:pPr marL="0" indent="0">
              <a:buNone/>
            </a:pPr>
            <a:r>
              <a:rPr lang="fr-FR" sz="2000" b="1" dirty="0"/>
              <a:t>En Martinique</a:t>
            </a:r>
          </a:p>
          <a:p>
            <a:pPr marL="0" indent="0">
              <a:buNone/>
            </a:pPr>
            <a:endParaRPr lang="fr-FR" sz="2000" b="1" dirty="0"/>
          </a:p>
          <a:p>
            <a:r>
              <a:rPr lang="fr-FR" sz="1700" dirty="0">
                <a:latin typeface="Arial" panose="020B0604020202020204" pitchFamily="34" charset="0"/>
                <a:cs typeface="Arial" panose="020B0604020202020204" pitchFamily="34" charset="0"/>
              </a:rPr>
              <a:t>Les problèmes structurels de l’hôtellerie perdurent, et malgré un bon cru 2017, cette année a vu augmenter le nombre d’établissements en difficulté		</a:t>
            </a:r>
          </a:p>
          <a:p>
            <a:r>
              <a:rPr lang="fr-FR" sz="1700" dirty="0">
                <a:latin typeface="Arial" panose="020B0604020202020204" pitchFamily="34" charset="0"/>
                <a:cs typeface="Arial" panose="020B0604020202020204" pitchFamily="34" charset="0"/>
              </a:rPr>
              <a:t>La croisière est en forte progression avec les croisières Costa et surtout MSC qui renforce Fort de France comme tête de ligne. Elle a bénéficié d’un phénomène de report important du au Cyclone IRMA qui a frappé Sain Martin. Cette tendance se poursuivra en 2018</a:t>
            </a:r>
          </a:p>
          <a:p>
            <a:r>
              <a:rPr lang="fr-FR" sz="1700" dirty="0">
                <a:latin typeface="Arial" panose="020B0604020202020204" pitchFamily="34" charset="0"/>
                <a:cs typeface="Arial" panose="020B0604020202020204" pitchFamily="34" charset="0"/>
              </a:rPr>
              <a:t> L’offre aérienne  qui s’est élargie  avec  NORVEGIAN à partir du marché américain, et CONDOR qui est arrivé pour la première fois en Martinique en 2017(vol à partir de Frankfort avec une escale à </a:t>
            </a:r>
            <a:r>
              <a:rPr lang="fr-FR" sz="1700" dirty="0" err="1">
                <a:latin typeface="Arial" panose="020B0604020202020204" pitchFamily="34" charset="0"/>
                <a:cs typeface="Arial" panose="020B0604020202020204" pitchFamily="34" charset="0"/>
              </a:rPr>
              <a:t>Barbades</a:t>
            </a:r>
            <a:r>
              <a:rPr lang="fr-FR" sz="1700" dirty="0">
                <a:latin typeface="Arial" panose="020B0604020202020204" pitchFamily="34" charset="0"/>
                <a:cs typeface="Arial" panose="020B0604020202020204" pitchFamily="34" charset="0"/>
              </a:rPr>
              <a:t>), devrait se maintenir en 2018</a:t>
            </a:r>
          </a:p>
          <a:p>
            <a:pPr marL="0" indent="0">
              <a:buNone/>
            </a:pPr>
            <a:r>
              <a:rPr lang="fr-FR" sz="1700" dirty="0">
                <a:latin typeface="Arial" panose="020B0604020202020204" pitchFamily="34" charset="0"/>
                <a:cs typeface="Arial" panose="020B0604020202020204" pitchFamily="34" charset="0"/>
              </a:rPr>
              <a:t>		</a:t>
            </a:r>
            <a:endParaRPr lang="fr-FR" sz="1700" b="1" dirty="0">
              <a:latin typeface="Arial" panose="020B0604020202020204" pitchFamily="34" charset="0"/>
              <a:cs typeface="Arial" panose="020B0604020202020204" pitchFamily="34" charset="0"/>
            </a:endParaRPr>
          </a:p>
          <a:p>
            <a:pPr marL="0" indent="0">
              <a:buNone/>
            </a:pPr>
            <a:endParaRPr lang="fr-FR" sz="1700" dirty="0"/>
          </a:p>
        </p:txBody>
      </p:sp>
    </p:spTree>
    <p:extLst>
      <p:ext uri="{BB962C8B-B14F-4D97-AF65-F5344CB8AC3E}">
        <p14:creationId xmlns:p14="http://schemas.microsoft.com/office/powerpoint/2010/main" val="263583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 y="33440"/>
            <a:ext cx="9144000" cy="6858000"/>
          </a:xfrm>
          <a:prstGeom prst="rect">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772816"/>
            <a:ext cx="8229600" cy="2198808"/>
          </a:xfrm>
        </p:spPr>
        <p:txBody>
          <a:bodyPr>
            <a:noAutofit/>
          </a:bodyPr>
          <a:lstStyle/>
          <a:p>
            <a:pPr algn="ctr"/>
            <a:r>
              <a:rPr lang="fr-FR" dirty="0">
                <a:solidFill>
                  <a:srgbClr val="002060"/>
                </a:solidFill>
              </a:rPr>
              <a:t>LES RESULTATS</a:t>
            </a:r>
            <a:br>
              <a:rPr lang="fr-FR" dirty="0">
                <a:solidFill>
                  <a:srgbClr val="002060"/>
                </a:solidFill>
              </a:rPr>
            </a:br>
            <a:endParaRPr lang="fr-FR" dirty="0">
              <a:solidFill>
                <a:srgbClr val="002060"/>
              </a:solidFill>
            </a:endParaRPr>
          </a:p>
        </p:txBody>
      </p:sp>
      <p:pic>
        <p:nvPicPr>
          <p:cNvPr id="3" name="Image 2" descr="fris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09456"/>
            <a:ext cx="9144000" cy="781984"/>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077072"/>
            <a:ext cx="3762375" cy="1512168"/>
          </a:xfrm>
          <a:prstGeom prst="rect">
            <a:avLst/>
          </a:prstGeom>
        </p:spPr>
      </p:pic>
    </p:spTree>
    <p:extLst>
      <p:ext uri="{BB962C8B-B14F-4D97-AF65-F5344CB8AC3E}">
        <p14:creationId xmlns:p14="http://schemas.microsoft.com/office/powerpoint/2010/main" val="7587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1759"/>
            <a:ext cx="8229600" cy="1143000"/>
          </a:xfrm>
          <a:prstGeom prst="round2DiagRect">
            <a:avLst/>
          </a:prstGeom>
          <a:solidFill>
            <a:srgbClr val="FCD5B5"/>
          </a:solidFill>
          <a:ln>
            <a:solidFill>
              <a:srgbClr val="002060"/>
            </a:solidFill>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fr-FR" dirty="0"/>
              <a:t>LE PERIMETRE</a:t>
            </a:r>
          </a:p>
        </p:txBody>
      </p:sp>
      <p:sp>
        <p:nvSpPr>
          <p:cNvPr id="7" name="Rectangle 2"/>
          <p:cNvSpPr txBox="1">
            <a:spLocks noChangeArrowheads="1"/>
          </p:cNvSpPr>
          <p:nvPr/>
        </p:nvSpPr>
        <p:spPr bwMode="auto">
          <a:xfrm>
            <a:off x="484564" y="836712"/>
            <a:ext cx="82296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r>
              <a:rPr lang="fr-FR" altLang="fr-FR" sz="1400" b="1" i="1" dirty="0">
                <a:solidFill>
                  <a:srgbClr val="002060"/>
                </a:solidFill>
              </a:rPr>
            </a:br>
            <a:br>
              <a:rPr lang="fr-FR" altLang="fr-FR" sz="1400" b="1" i="1" dirty="0"/>
            </a:br>
            <a:r>
              <a:rPr lang="fr-FR" altLang="fr-FR" sz="1600" dirty="0">
                <a:solidFill>
                  <a:srgbClr val="002060"/>
                </a:solidFill>
              </a:rPr>
              <a:t>Statistiques tenues à partir de </a:t>
            </a:r>
            <a:r>
              <a:rPr lang="fr-FR" altLang="fr-FR" sz="1600" b="1" dirty="0">
                <a:solidFill>
                  <a:srgbClr val="FF0000"/>
                </a:solidFill>
              </a:rPr>
              <a:t>1856 chambres</a:t>
            </a:r>
            <a:r>
              <a:rPr lang="fr-FR" altLang="fr-FR" sz="1600" dirty="0">
                <a:solidFill>
                  <a:srgbClr val="FF0000"/>
                </a:solidFill>
              </a:rPr>
              <a:t> </a:t>
            </a:r>
            <a:r>
              <a:rPr lang="fr-FR" altLang="fr-FR" sz="1600" dirty="0">
                <a:solidFill>
                  <a:srgbClr val="002060"/>
                </a:solidFill>
              </a:rPr>
              <a:t>pour</a:t>
            </a:r>
            <a:r>
              <a:rPr lang="fr-FR" altLang="fr-FR" sz="1600" dirty="0"/>
              <a:t>  </a:t>
            </a:r>
            <a:r>
              <a:rPr lang="fr-FR" altLang="fr-FR" sz="1600" b="1" dirty="0">
                <a:solidFill>
                  <a:srgbClr val="00B050"/>
                </a:solidFill>
              </a:rPr>
              <a:t>18</a:t>
            </a:r>
            <a:r>
              <a:rPr lang="fr-FR" altLang="fr-FR" sz="1600" dirty="0">
                <a:solidFill>
                  <a:srgbClr val="00B050"/>
                </a:solidFill>
              </a:rPr>
              <a:t> </a:t>
            </a:r>
            <a:r>
              <a:rPr lang="fr-FR" altLang="fr-FR" sz="1600" b="1" dirty="0">
                <a:solidFill>
                  <a:srgbClr val="00B050"/>
                </a:solidFill>
              </a:rPr>
              <a:t>établissements</a:t>
            </a:r>
            <a:r>
              <a:rPr lang="fr-FR" altLang="fr-FR" sz="1600" dirty="0">
                <a:solidFill>
                  <a:srgbClr val="FF0000"/>
                </a:solidFill>
              </a:rPr>
              <a:t> </a:t>
            </a:r>
            <a:r>
              <a:rPr lang="fr-FR" altLang="fr-FR" sz="1600" dirty="0">
                <a:solidFill>
                  <a:srgbClr val="002060"/>
                </a:solidFill>
              </a:rPr>
              <a:t>soit une moyenne de </a:t>
            </a:r>
            <a:r>
              <a:rPr lang="fr-FR" altLang="fr-FR" sz="1600" b="1" dirty="0">
                <a:solidFill>
                  <a:srgbClr val="FF9900"/>
                </a:solidFill>
              </a:rPr>
              <a:t>103 chambres</a:t>
            </a:r>
            <a:r>
              <a:rPr lang="fr-FR" altLang="fr-FR" sz="1600" b="1" dirty="0"/>
              <a:t> </a:t>
            </a:r>
            <a:r>
              <a:rPr lang="fr-FR" altLang="fr-FR" sz="1600" dirty="0">
                <a:solidFill>
                  <a:srgbClr val="002060"/>
                </a:solidFill>
              </a:rPr>
              <a:t>par établissement. </a:t>
            </a:r>
          </a:p>
        </p:txBody>
      </p:sp>
      <p:graphicFrame>
        <p:nvGraphicFramePr>
          <p:cNvPr id="8" name="Objet 7"/>
          <p:cNvGraphicFramePr>
            <a:graphicFrameLocks noChangeAspect="1"/>
          </p:cNvGraphicFramePr>
          <p:nvPr>
            <p:extLst>
              <p:ext uri="{D42A27DB-BD31-4B8C-83A1-F6EECF244321}">
                <p14:modId xmlns:p14="http://schemas.microsoft.com/office/powerpoint/2010/main" val="3368880960"/>
              </p:ext>
            </p:extLst>
          </p:nvPr>
        </p:nvGraphicFramePr>
        <p:xfrm>
          <a:off x="458813" y="2276872"/>
          <a:ext cx="8073627" cy="4176464"/>
        </p:xfrm>
        <a:graphic>
          <a:graphicData uri="http://schemas.openxmlformats.org/presentationml/2006/ole">
            <mc:AlternateContent xmlns:mc="http://schemas.openxmlformats.org/markup-compatibility/2006">
              <mc:Choice xmlns:v="urn:schemas-microsoft-com:vml" Requires="v">
                <p:oleObj spid="_x0000_s10329" name="Worksheet" r:id="rId3" imgW="4543275" imgH="2695752" progId="Excel.Sheet.12">
                  <p:link updateAutomatic="1"/>
                </p:oleObj>
              </mc:Choice>
              <mc:Fallback>
                <p:oleObj name="Worksheet" r:id="rId3" imgW="4543275" imgH="2695752" progId="Excel.Sheet.12">
                  <p:link updateAutomatic="1"/>
                  <p:pic>
                    <p:nvPicPr>
                      <p:cNvPr id="0" name=""/>
                      <p:cNvPicPr/>
                      <p:nvPr/>
                    </p:nvPicPr>
                    <p:blipFill>
                      <a:blip r:embed="rId4"/>
                      <a:stretch>
                        <a:fillRect/>
                      </a:stretch>
                    </p:blipFill>
                    <p:spPr>
                      <a:xfrm>
                        <a:off x="458813" y="2276872"/>
                        <a:ext cx="8073627" cy="4176464"/>
                      </a:xfrm>
                      <a:prstGeom prst="rect">
                        <a:avLst/>
                      </a:prstGeom>
                    </p:spPr>
                  </p:pic>
                </p:oleObj>
              </mc:Fallback>
            </mc:AlternateContent>
          </a:graphicData>
        </a:graphic>
      </p:graphicFrame>
    </p:spTree>
    <p:extLst>
      <p:ext uri="{BB962C8B-B14F-4D97-AF65-F5344CB8AC3E}">
        <p14:creationId xmlns:p14="http://schemas.microsoft.com/office/powerpoint/2010/main" val="163696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0143" y="200687"/>
            <a:ext cx="8229600" cy="1143000"/>
          </a:xfrm>
          <a:prstGeom prst="round2DiagRect">
            <a:avLst/>
          </a:prstGeom>
          <a:solidFill>
            <a:srgbClr val="FCD5B5"/>
          </a:solidFill>
          <a:ln>
            <a:solidFill>
              <a:srgbClr val="002060"/>
            </a:solidFill>
          </a:ln>
        </p:spPr>
        <p:txBody>
          <a:bodyPr>
            <a:normAutofit fontScale="90000"/>
          </a:bodyPr>
          <a:lstStyle/>
          <a:p>
            <a:pPr algn="ctr"/>
            <a:r>
              <a:rPr lang="fr-FR" dirty="0"/>
              <a:t>COMPARATIF 1</a:t>
            </a:r>
            <a:r>
              <a:rPr lang="fr-FR" baseline="30000" dirty="0"/>
              <a:t>er</a:t>
            </a:r>
            <a:r>
              <a:rPr lang="fr-FR" dirty="0"/>
              <a:t> SEMESTRE 2017-2018</a:t>
            </a:r>
          </a:p>
        </p:txBody>
      </p:sp>
      <p:graphicFrame>
        <p:nvGraphicFramePr>
          <p:cNvPr id="3" name="Objet 2"/>
          <p:cNvGraphicFramePr>
            <a:graphicFrameLocks noChangeAspect="1"/>
          </p:cNvGraphicFramePr>
          <p:nvPr>
            <p:extLst>
              <p:ext uri="{D42A27DB-BD31-4B8C-83A1-F6EECF244321}">
                <p14:modId xmlns:p14="http://schemas.microsoft.com/office/powerpoint/2010/main" val="4070225567"/>
              </p:ext>
            </p:extLst>
          </p:nvPr>
        </p:nvGraphicFramePr>
        <p:xfrm>
          <a:off x="460143" y="2132856"/>
          <a:ext cx="8229599" cy="3816424"/>
        </p:xfrm>
        <a:graphic>
          <a:graphicData uri="http://schemas.openxmlformats.org/presentationml/2006/ole">
            <mc:AlternateContent xmlns:mc="http://schemas.openxmlformats.org/markup-compatibility/2006">
              <mc:Choice xmlns:v="urn:schemas-microsoft-com:vml" Requires="v">
                <p:oleObj spid="_x0000_s11369" name="Worksheet" r:id="rId4" imgW="5572175" imgH="1457325" progId="Excel.Sheet.12">
                  <p:link updateAutomatic="1"/>
                </p:oleObj>
              </mc:Choice>
              <mc:Fallback>
                <p:oleObj name="Worksheet" r:id="rId4" imgW="5572175" imgH="1457325" progId="Excel.Sheet.12">
                  <p:link updateAutomatic="1"/>
                  <p:pic>
                    <p:nvPicPr>
                      <p:cNvPr id="0" name=""/>
                      <p:cNvPicPr/>
                      <p:nvPr/>
                    </p:nvPicPr>
                    <p:blipFill>
                      <a:blip r:embed="rId5"/>
                      <a:stretch>
                        <a:fillRect/>
                      </a:stretch>
                    </p:blipFill>
                    <p:spPr>
                      <a:xfrm>
                        <a:off x="460143" y="2132856"/>
                        <a:ext cx="8229599" cy="3816424"/>
                      </a:xfrm>
                      <a:prstGeom prst="rect">
                        <a:avLst/>
                      </a:prstGeom>
                    </p:spPr>
                  </p:pic>
                </p:oleObj>
              </mc:Fallback>
            </mc:AlternateContent>
          </a:graphicData>
        </a:graphic>
      </p:graphicFrame>
    </p:spTree>
    <p:extLst>
      <p:ext uri="{BB962C8B-B14F-4D97-AF65-F5344CB8AC3E}">
        <p14:creationId xmlns:p14="http://schemas.microsoft.com/office/powerpoint/2010/main" val="370976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rgbClr val="FCD5B5"/>
          </a:solidFill>
          <a:ln>
            <a:solidFill>
              <a:srgbClr val="002060"/>
            </a:solidFill>
          </a:ln>
        </p:spPr>
        <p:txBody>
          <a:bodyPr>
            <a:normAutofit/>
          </a:bodyPr>
          <a:lstStyle/>
          <a:p>
            <a:pPr algn="ctr"/>
            <a:r>
              <a:rPr lang="fr-FR" dirty="0"/>
              <a:t>ACTIVITE 1</a:t>
            </a:r>
            <a:r>
              <a:rPr lang="fr-FR" baseline="30000" dirty="0"/>
              <a:t>er</a:t>
            </a:r>
            <a:r>
              <a:rPr lang="fr-FR" dirty="0"/>
              <a:t> SEMESTRE 2017-2018</a:t>
            </a:r>
          </a:p>
        </p:txBody>
      </p:sp>
      <p:graphicFrame>
        <p:nvGraphicFramePr>
          <p:cNvPr id="2" name="Objet 1"/>
          <p:cNvGraphicFramePr>
            <a:graphicFrameLocks noChangeAspect="1"/>
          </p:cNvGraphicFramePr>
          <p:nvPr>
            <p:extLst>
              <p:ext uri="{D42A27DB-BD31-4B8C-83A1-F6EECF244321}">
                <p14:modId xmlns:p14="http://schemas.microsoft.com/office/powerpoint/2010/main" val="685450319"/>
              </p:ext>
            </p:extLst>
          </p:nvPr>
        </p:nvGraphicFramePr>
        <p:xfrm>
          <a:off x="144463" y="1556792"/>
          <a:ext cx="8853487" cy="5112568"/>
        </p:xfrm>
        <a:graphic>
          <a:graphicData uri="http://schemas.openxmlformats.org/presentationml/2006/ole">
            <mc:AlternateContent xmlns:mc="http://schemas.openxmlformats.org/markup-compatibility/2006">
              <mc:Choice xmlns:v="urn:schemas-microsoft-com:vml" Requires="v">
                <p:oleObj spid="_x0000_s44069" name="Worksheet" r:id="rId3" imgW="7991425" imgH="3876764" progId="Excel.Sheet.12">
                  <p:link updateAutomatic="1"/>
                </p:oleObj>
              </mc:Choice>
              <mc:Fallback>
                <p:oleObj name="Worksheet" r:id="rId3" imgW="7991425" imgH="3876764" progId="Excel.Sheet.12">
                  <p:link updateAutomatic="1"/>
                  <p:pic>
                    <p:nvPicPr>
                      <p:cNvPr id="0" name=""/>
                      <p:cNvPicPr/>
                      <p:nvPr/>
                    </p:nvPicPr>
                    <p:blipFill>
                      <a:blip r:embed="rId4"/>
                      <a:stretch>
                        <a:fillRect/>
                      </a:stretch>
                    </p:blipFill>
                    <p:spPr>
                      <a:xfrm>
                        <a:off x="144463" y="1556792"/>
                        <a:ext cx="8853487" cy="5112568"/>
                      </a:xfrm>
                      <a:prstGeom prst="rect">
                        <a:avLst/>
                      </a:prstGeom>
                    </p:spPr>
                  </p:pic>
                </p:oleObj>
              </mc:Fallback>
            </mc:AlternateContent>
          </a:graphicData>
        </a:graphic>
      </p:graphicFrame>
    </p:spTree>
    <p:extLst>
      <p:ext uri="{BB962C8B-B14F-4D97-AF65-F5344CB8AC3E}">
        <p14:creationId xmlns:p14="http://schemas.microsoft.com/office/powerpoint/2010/main" val="47826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prstGeom prst="round2DiagRect">
            <a:avLst/>
          </a:prstGeom>
          <a:solidFill>
            <a:srgbClr val="FCD5B5"/>
          </a:solidFill>
          <a:ln>
            <a:solidFill>
              <a:srgbClr val="002060"/>
            </a:solidFill>
          </a:ln>
        </p:spPr>
        <p:txBody>
          <a:bodyPr>
            <a:normAutofit fontScale="90000"/>
          </a:bodyPr>
          <a:lstStyle/>
          <a:p>
            <a:pPr algn="ctr"/>
            <a:r>
              <a:rPr lang="fr-FR" dirty="0"/>
              <a:t>EVOLUTION des PERFORMANCES</a:t>
            </a:r>
            <a:br>
              <a:rPr lang="fr-FR" dirty="0"/>
            </a:br>
            <a:r>
              <a:rPr lang="fr-FR" dirty="0"/>
              <a:t>1</a:t>
            </a:r>
            <a:r>
              <a:rPr lang="fr-FR" baseline="30000" dirty="0"/>
              <a:t>er</a:t>
            </a:r>
            <a:r>
              <a:rPr lang="fr-FR" dirty="0"/>
              <a:t> SEMESTRE 2007-2018</a:t>
            </a:r>
          </a:p>
        </p:txBody>
      </p:sp>
      <p:graphicFrame>
        <p:nvGraphicFramePr>
          <p:cNvPr id="2" name="Objet 1"/>
          <p:cNvGraphicFramePr>
            <a:graphicFrameLocks noChangeAspect="1"/>
          </p:cNvGraphicFramePr>
          <p:nvPr>
            <p:extLst>
              <p:ext uri="{D42A27DB-BD31-4B8C-83A1-F6EECF244321}">
                <p14:modId xmlns:p14="http://schemas.microsoft.com/office/powerpoint/2010/main" val="2345465616"/>
              </p:ext>
            </p:extLst>
          </p:nvPr>
        </p:nvGraphicFramePr>
        <p:xfrm>
          <a:off x="190500" y="2132856"/>
          <a:ext cx="8763000" cy="3456383"/>
        </p:xfrm>
        <a:graphic>
          <a:graphicData uri="http://schemas.openxmlformats.org/presentationml/2006/ole">
            <mc:AlternateContent xmlns:mc="http://schemas.openxmlformats.org/markup-compatibility/2006">
              <mc:Choice xmlns:v="urn:schemas-microsoft-com:vml" Requires="v">
                <p:oleObj spid="_x0000_s46101" name="Worksheet" r:id="rId3" imgW="8763000" imgH="1400308" progId="Excel.Sheet.12">
                  <p:link updateAutomatic="1"/>
                </p:oleObj>
              </mc:Choice>
              <mc:Fallback>
                <p:oleObj name="Worksheet" r:id="rId3" imgW="8763000" imgH="1400308" progId="Excel.Sheet.12">
                  <p:link updateAutomatic="1"/>
                  <p:pic>
                    <p:nvPicPr>
                      <p:cNvPr id="0" name=""/>
                      <p:cNvPicPr/>
                      <p:nvPr/>
                    </p:nvPicPr>
                    <p:blipFill>
                      <a:blip r:embed="rId4"/>
                      <a:stretch>
                        <a:fillRect/>
                      </a:stretch>
                    </p:blipFill>
                    <p:spPr>
                      <a:xfrm>
                        <a:off x="190500" y="2132856"/>
                        <a:ext cx="8763000" cy="3456383"/>
                      </a:xfrm>
                      <a:prstGeom prst="rect">
                        <a:avLst/>
                      </a:prstGeom>
                    </p:spPr>
                  </p:pic>
                </p:oleObj>
              </mc:Fallback>
            </mc:AlternateContent>
          </a:graphicData>
        </a:graphic>
      </p:graphicFrame>
    </p:spTree>
    <p:extLst>
      <p:ext uri="{BB962C8B-B14F-4D97-AF65-F5344CB8AC3E}">
        <p14:creationId xmlns:p14="http://schemas.microsoft.com/office/powerpoint/2010/main" val="286312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a:t>EVOLUTION DU TAUX OCCUPATION</a:t>
            </a:r>
            <a:br>
              <a:rPr lang="fr-FR" dirty="0"/>
            </a:br>
            <a:r>
              <a:rPr lang="fr-FR" dirty="0"/>
              <a:t>1</a:t>
            </a:r>
            <a:r>
              <a:rPr lang="fr-FR" baseline="30000" dirty="0"/>
              <a:t>er</a:t>
            </a:r>
            <a:r>
              <a:rPr lang="fr-FR" dirty="0"/>
              <a:t> SEMESTRE 2007 à 2018</a:t>
            </a:r>
          </a:p>
        </p:txBody>
      </p:sp>
      <p:graphicFrame>
        <p:nvGraphicFramePr>
          <p:cNvPr id="2" name="Objet 1"/>
          <p:cNvGraphicFramePr>
            <a:graphicFrameLocks noChangeAspect="1"/>
          </p:cNvGraphicFramePr>
          <p:nvPr>
            <p:extLst>
              <p:ext uri="{D42A27DB-BD31-4B8C-83A1-F6EECF244321}">
                <p14:modId xmlns:p14="http://schemas.microsoft.com/office/powerpoint/2010/main" val="2364422648"/>
              </p:ext>
            </p:extLst>
          </p:nvPr>
        </p:nvGraphicFramePr>
        <p:xfrm>
          <a:off x="463550" y="1851025"/>
          <a:ext cx="8348663" cy="4810125"/>
        </p:xfrm>
        <a:graphic>
          <a:graphicData uri="http://schemas.openxmlformats.org/presentationml/2006/ole">
            <mc:AlternateContent xmlns:mc="http://schemas.openxmlformats.org/markup-compatibility/2006">
              <mc:Choice xmlns:v="urn:schemas-microsoft-com:vml" Requires="v">
                <p:oleObj spid="_x0000_s47127" name="Worksheet" r:id="rId3" imgW="4057750" imgH="2733631" progId="Excel.Sheet.12">
                  <p:link updateAutomatic="1"/>
                </p:oleObj>
              </mc:Choice>
              <mc:Fallback>
                <p:oleObj name="Worksheet" r:id="rId3" imgW="4057750" imgH="2733631" progId="Excel.Sheet.12">
                  <p:link updateAutomatic="1"/>
                  <p:pic>
                    <p:nvPicPr>
                      <p:cNvPr id="0" name=""/>
                      <p:cNvPicPr/>
                      <p:nvPr/>
                    </p:nvPicPr>
                    <p:blipFill>
                      <a:blip r:embed="rId4"/>
                      <a:stretch>
                        <a:fillRect/>
                      </a:stretch>
                    </p:blipFill>
                    <p:spPr>
                      <a:xfrm>
                        <a:off x="463550" y="1851025"/>
                        <a:ext cx="8348663" cy="4810125"/>
                      </a:xfrm>
                      <a:prstGeom prst="rect">
                        <a:avLst/>
                      </a:prstGeom>
                    </p:spPr>
                  </p:pic>
                </p:oleObj>
              </mc:Fallback>
            </mc:AlternateContent>
          </a:graphicData>
        </a:graphic>
      </p:graphicFrame>
    </p:spTree>
    <p:extLst>
      <p:ext uri="{BB962C8B-B14F-4D97-AF65-F5344CB8AC3E}">
        <p14:creationId xmlns:p14="http://schemas.microsoft.com/office/powerpoint/2010/main" val="179842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a:t>EVOLUTION R.M.C GLOBAL</a:t>
            </a:r>
            <a:br>
              <a:rPr lang="fr-FR" dirty="0"/>
            </a:br>
            <a:r>
              <a:rPr lang="fr-FR" dirty="0"/>
              <a:t>1</a:t>
            </a:r>
            <a:r>
              <a:rPr lang="fr-FR" baseline="30000" dirty="0"/>
              <a:t>er</a:t>
            </a:r>
            <a:r>
              <a:rPr lang="fr-FR" dirty="0"/>
              <a:t> SEMESTRE 2007 à 2018</a:t>
            </a:r>
          </a:p>
        </p:txBody>
      </p:sp>
      <p:graphicFrame>
        <p:nvGraphicFramePr>
          <p:cNvPr id="2" name="Objet 1"/>
          <p:cNvGraphicFramePr>
            <a:graphicFrameLocks noChangeAspect="1"/>
          </p:cNvGraphicFramePr>
          <p:nvPr>
            <p:extLst>
              <p:ext uri="{D42A27DB-BD31-4B8C-83A1-F6EECF244321}">
                <p14:modId xmlns:p14="http://schemas.microsoft.com/office/powerpoint/2010/main" val="1944205583"/>
              </p:ext>
            </p:extLst>
          </p:nvPr>
        </p:nvGraphicFramePr>
        <p:xfrm>
          <a:off x="463550" y="1779588"/>
          <a:ext cx="8216900" cy="4743450"/>
        </p:xfrm>
        <a:graphic>
          <a:graphicData uri="http://schemas.openxmlformats.org/presentationml/2006/ole">
            <mc:AlternateContent xmlns:mc="http://schemas.openxmlformats.org/markup-compatibility/2006">
              <mc:Choice xmlns:v="urn:schemas-microsoft-com:vml" Requires="v">
                <p:oleObj spid="_x0000_s48150" name="Worksheet" r:id="rId3" imgW="5143699" imgH="2733631" progId="Excel.Sheet.12">
                  <p:link updateAutomatic="1"/>
                </p:oleObj>
              </mc:Choice>
              <mc:Fallback>
                <p:oleObj name="Worksheet" r:id="rId3" imgW="5143699" imgH="2733631" progId="Excel.Sheet.12">
                  <p:link updateAutomatic="1"/>
                  <p:pic>
                    <p:nvPicPr>
                      <p:cNvPr id="0" name=""/>
                      <p:cNvPicPr/>
                      <p:nvPr/>
                    </p:nvPicPr>
                    <p:blipFill>
                      <a:blip r:embed="rId4"/>
                      <a:stretch>
                        <a:fillRect/>
                      </a:stretch>
                    </p:blipFill>
                    <p:spPr>
                      <a:xfrm>
                        <a:off x="463550" y="1779588"/>
                        <a:ext cx="8216900" cy="4743450"/>
                      </a:xfrm>
                      <a:prstGeom prst="rect">
                        <a:avLst/>
                      </a:prstGeom>
                    </p:spPr>
                  </p:pic>
                </p:oleObj>
              </mc:Fallback>
            </mc:AlternateContent>
          </a:graphicData>
        </a:graphic>
      </p:graphicFrame>
    </p:spTree>
    <p:extLst>
      <p:ext uri="{BB962C8B-B14F-4D97-AF65-F5344CB8AC3E}">
        <p14:creationId xmlns:p14="http://schemas.microsoft.com/office/powerpoint/2010/main" val="1523719157"/>
      </p:ext>
    </p:extLst>
  </p:cSld>
  <p:clrMapOvr>
    <a:masterClrMapping/>
  </p:clrMapOvr>
</p:sld>
</file>

<file path=ppt/theme/theme1.xml><?xml version="1.0" encoding="utf-8"?>
<a:theme xmlns:a="http://schemas.openxmlformats.org/drawingml/2006/main" name="Thèm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12111</TotalTime>
  <Words>177</Words>
  <Application>Microsoft Office PowerPoint</Application>
  <PresentationFormat>Affichage à l'écran (4:3)</PresentationFormat>
  <Paragraphs>50</Paragraphs>
  <Slides>15</Slides>
  <Notes>7</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Liens</vt:lpstr>
      </vt:variant>
      <vt:variant>
        <vt:i4>12</vt:i4>
      </vt:variant>
      <vt:variant>
        <vt:lpstr>Titres des diapositives</vt:lpstr>
      </vt:variant>
      <vt:variant>
        <vt:i4>15</vt:i4>
      </vt:variant>
    </vt:vector>
  </HeadingPairs>
  <TitlesOfParts>
    <vt:vector size="31" baseType="lpstr">
      <vt:lpstr>Arial</vt:lpstr>
      <vt:lpstr>Calibri</vt:lpstr>
      <vt:lpstr>Century Gothic</vt:lpstr>
      <vt:lpstr>Thème Office</vt:lpstr>
      <vt:lpstr>file:///C:\Users\Utilisateur\Documents\Statistiques%20ZILEA\Presentation%20STATS%202018\Presentation%20AG%2020%20avril%202018\Tableau%20activité%20presentation%20AG%2020%20avril%202018.xlsx!Echantillonnage!L6C1:L19C4</vt:lpstr>
      <vt:lpstr>file:///C:\Users\Utilisateur\Documents\Statistiques%20ZILEA\Presentation%20STATS%202018\Presentation%20AG%2017%20Juillet%202018\Tableau%20activité%20presentation%20AG%2017%20Juillet%202018.xlsx!Activite%201er%20SEMESTRE!L2C1:L8C6</vt:lpstr>
      <vt:lpstr>file:///C:\Users\Utilisateur\Documents\Statistiques%20ZILEA\Presentation%20STATS%202018\Presentation%20AG%2017%20Juillet%202018\Tableau%20activité%20presentation%20AG%2017%20Juillet%202018.xlsx!Activite%20par%20TRI!L3C1:L13C10</vt:lpstr>
      <vt:lpstr>file:///C:\Users\Utilisateur\Documents\Statistiques%20ZILEA\Presentation%20STATS%202018\Presentation%20AG%2017%20Juillet%202018\Tableau%20activité%20presentation%20AG%2017%20Juillet%202018.xlsx!Evolution%20performances!L2C1:L5C13</vt:lpstr>
      <vt:lpstr>file:///C:\Users\Utilisateur\Documents\Statistiques%20ZILEA\Presentation%20STATS%202018\Presentation%20AG%2017%20Juillet%202018\Tableau%20activité%20presentation%20AG%2017%20Juillet%202018.xlsx!Evolution%20Occupation!%5bTableau%20activité%20presentation%20AG%2017%20Juillet%202018.xlsx%5dEvolution%20Occupation%20Graphique%201</vt:lpstr>
      <vt:lpstr>file:///C:\Users\Utilisateur\Documents\Statistiques%20ZILEA\Presentation%20STATS%202018\Presentation%20AG%2017%20Juillet%202018\Tableau%20activité%20presentation%20AG%2017%20Juillet%202018.xlsx!Evolution%20RMC!%5bTableau%20activité%20presentation%20AG%2017%20Juillet%202018.xlsx%5dEvolution%20RMC%20Graphique%204</vt:lpstr>
      <vt:lpstr>file:///C:\Users\Utilisateur\Documents\Statistiques%20ZILEA\Presentation%20STATS%202018\Presentation%20AG%2017%20Juillet%202018\Tableau%20activité%20presentation%20AG%2017%20Juillet%202018.xlsx!Evolution%20Chiffre%20Affaire!%5bTableau%20activité%20presentation%20AG%2017%20Juillet%202018.xlsx%5dEvolution%20Chiffre%20Affaire%20Graphique%201</vt:lpstr>
      <vt:lpstr>file:///C:\Users\Utilisateur\Documents\Statistiques%20ZILEA\Presentation%20STATS%202018\Presentation%20AG%2017%20Juillet%202018\Tableau%20activité%20presentation%20AG%2017%20Juillet%202018.xlsx!Evolution%20REVPAR!L1C1:L2C13</vt:lpstr>
      <vt:lpstr>file:///C:\Users\Utilisateur\Documents\Statistiques%20ZILEA\Presentation%20STATS%202018\Presentation%20AG%2017%20Juillet%202018\Tableau%20activité%20presentation%20AG%2017%20Juillet%202018.xlsx!Evolution%20REVPAR!%5bTableau%20activité%20presentation%20AG%2017%20Juillet%202018.xlsx%5dEvolution%20REVPAR%20Graphique%201</vt:lpstr>
      <vt:lpstr>file:///C:\Users\Utilisateur\Documents\Statistiques%20ZILEA\Presentation%20STATS%202018\Presentation%20AG%2017%20Juillet%202018\Tableau%20activité%20presentation%20AG%2017%20Juillet%202018.xlsx!Evolution%20REVPAC!L1C1:L2C13</vt:lpstr>
      <vt:lpstr>file:///C:\Users\Utilisateur\Documents\Statistiques%20ZILEA\Presentation%20STATS%202018\Presentation%20AG%2017%20Juillet%202018\Tableau%20activité%20presentation%20AG%2017%20Juillet%202018.xlsx!Evolution%20REVPAC!%5bTableau%20activité%20presentation%20AG%2017%20Juillet%202018.xlsx%5dEvolution%20REVPAC%20Graphique%201</vt:lpstr>
      <vt:lpstr>file:///C:\Users\Utilisateur\Documents\Statistiques%20ZILEA\Presentation%20STATS%202018\Presentation%20AG%2017%20Juillet%202018\Tableau%20activité%20presentation%20AG%2017%20Juillet%202018.xlsx!Statistiques%20Nationalités!L4C1:L35C9</vt:lpstr>
      <vt:lpstr>Présentation PowerPoint</vt:lpstr>
      <vt:lpstr>DESTINATION  MARTINIQUE</vt:lpstr>
      <vt:lpstr>LES RESULTATS </vt:lpstr>
      <vt:lpstr>LE PERIMETRE</vt:lpstr>
      <vt:lpstr>COMPARATIF 1er SEMESTRE 2017-2018</vt:lpstr>
      <vt:lpstr>ACTIVITE 1er SEMESTRE 2017-2018</vt:lpstr>
      <vt:lpstr>EVOLUTION des PERFORMANCES 1er SEMESTRE 2007-2018</vt:lpstr>
      <vt:lpstr>EVOLUTION DU TAUX OCCUPATION 1er SEMESTRE 2007 à 2018</vt:lpstr>
      <vt:lpstr>EVOLUTION R.M.C GLOBAL 1er SEMESTRE 2007 à 2018</vt:lpstr>
      <vt:lpstr>EVOLUTION CHIFFRE D’AFFAIRES 1er SEMESTRE 2007 à 2018</vt:lpstr>
      <vt:lpstr>EVOLUTION REVPAR GLOBAL 1er SEMESTRE 2007 à 2018</vt:lpstr>
      <vt:lpstr>EVOLUTION REVPAC GLOBAL 1er SEMESTRE 2007 à 2018</vt:lpstr>
      <vt:lpstr>ORIGINE NATIONALITES 1ER SEMESTRE 2017-2018</vt:lpstr>
      <vt:lpstr>COMMENTAIRES 1er SEMESTRE 2018</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Gaetan PADERNA</dc:creator>
  <cp:lastModifiedBy>Direction</cp:lastModifiedBy>
  <cp:revision>597</cp:revision>
  <cp:lastPrinted>2015-04-27T19:08:24Z</cp:lastPrinted>
  <dcterms:created xsi:type="dcterms:W3CDTF">2014-09-15T19:53:26Z</dcterms:created>
  <dcterms:modified xsi:type="dcterms:W3CDTF">2018-07-30T23:15:51Z</dcterms:modified>
</cp:coreProperties>
</file>